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slides/slide83.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presentation.xml" ContentType="application/vnd.openxmlformats-officedocument.presentationml.presentation.main+xml"/>
  <Override PartName="/ppt/slides/slide82.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79.xml" ContentType="application/vnd.openxmlformats-officedocument.presentationml.slide+xml"/>
  <Override PartName="/ppt/slides/slide58.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3.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3.xml" ContentType="application/vnd.openxmlformats-officedocument.presentationml.notesSlide+xml"/>
  <Override PartName="/ppt/notesSlides/notesSlide32.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31.xml" ContentType="application/vnd.openxmlformats-officedocument.presentationml.notesSlide+xml"/>
  <Override PartName="/ppt/theme/theme5.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4427" r:id="rId4"/>
    <p:sldMasterId id="2147484438" r:id="rId5"/>
    <p:sldMasterId id="2147484444" r:id="rId6"/>
  </p:sldMasterIdLst>
  <p:notesMasterIdLst>
    <p:notesMasterId r:id="rId92"/>
  </p:notesMasterIdLst>
  <p:handoutMasterIdLst>
    <p:handoutMasterId r:id="rId93"/>
  </p:handoutMasterIdLst>
  <p:sldIdLst>
    <p:sldId id="571" r:id="rId7"/>
    <p:sldId id="572" r:id="rId8"/>
    <p:sldId id="423" r:id="rId9"/>
    <p:sldId id="614" r:id="rId10"/>
    <p:sldId id="615" r:id="rId11"/>
    <p:sldId id="637" r:id="rId12"/>
    <p:sldId id="520" r:id="rId13"/>
    <p:sldId id="611" r:id="rId14"/>
    <p:sldId id="612" r:id="rId15"/>
    <p:sldId id="635" r:id="rId16"/>
    <p:sldId id="616" r:id="rId17"/>
    <p:sldId id="646" r:id="rId18"/>
    <p:sldId id="647" r:id="rId19"/>
    <p:sldId id="264" r:id="rId20"/>
    <p:sldId id="648" r:id="rId21"/>
    <p:sldId id="617" r:id="rId22"/>
    <p:sldId id="618" r:id="rId23"/>
    <p:sldId id="524" r:id="rId24"/>
    <p:sldId id="638" r:id="rId25"/>
    <p:sldId id="526" r:id="rId26"/>
    <p:sldId id="527" r:id="rId27"/>
    <p:sldId id="639" r:id="rId28"/>
    <p:sldId id="640" r:id="rId29"/>
    <p:sldId id="649" r:id="rId30"/>
    <p:sldId id="620" r:id="rId31"/>
    <p:sldId id="531" r:id="rId32"/>
    <p:sldId id="532" r:id="rId33"/>
    <p:sldId id="583" r:id="rId34"/>
    <p:sldId id="534" r:id="rId35"/>
    <p:sldId id="535" r:id="rId36"/>
    <p:sldId id="536" r:id="rId37"/>
    <p:sldId id="581" r:id="rId38"/>
    <p:sldId id="529" r:id="rId39"/>
    <p:sldId id="537" r:id="rId40"/>
    <p:sldId id="538" r:id="rId41"/>
    <p:sldId id="539" r:id="rId42"/>
    <p:sldId id="540" r:id="rId43"/>
    <p:sldId id="621" r:id="rId44"/>
    <p:sldId id="650" r:id="rId45"/>
    <p:sldId id="651" r:id="rId46"/>
    <p:sldId id="477" r:id="rId47"/>
    <p:sldId id="652" r:id="rId48"/>
    <p:sldId id="622" r:id="rId49"/>
    <p:sldId id="623" r:id="rId50"/>
    <p:sldId id="641" r:id="rId51"/>
    <p:sldId id="590" r:id="rId52"/>
    <p:sldId id="576" r:id="rId53"/>
    <p:sldId id="632" r:id="rId54"/>
    <p:sldId id="597" r:id="rId55"/>
    <p:sldId id="592" r:id="rId56"/>
    <p:sldId id="584" r:id="rId57"/>
    <p:sldId id="553" r:id="rId58"/>
    <p:sldId id="625" r:id="rId59"/>
    <p:sldId id="594" r:id="rId60"/>
    <p:sldId id="626" r:id="rId61"/>
    <p:sldId id="593" r:id="rId62"/>
    <p:sldId id="633" r:id="rId63"/>
    <p:sldId id="588" r:id="rId64"/>
    <p:sldId id="493" r:id="rId65"/>
    <p:sldId id="653" r:id="rId66"/>
    <p:sldId id="654" r:id="rId67"/>
    <p:sldId id="628" r:id="rId68"/>
    <p:sldId id="595" r:id="rId69"/>
    <p:sldId id="655" r:id="rId70"/>
    <p:sldId id="596" r:id="rId71"/>
    <p:sldId id="634" r:id="rId72"/>
    <p:sldId id="561" r:id="rId73"/>
    <p:sldId id="656" r:id="rId74"/>
    <p:sldId id="657" r:id="rId75"/>
    <p:sldId id="500" r:id="rId76"/>
    <p:sldId id="658" r:id="rId77"/>
    <p:sldId id="630" r:id="rId78"/>
    <p:sldId id="502" r:id="rId79"/>
    <p:sldId id="503" r:id="rId80"/>
    <p:sldId id="642" r:id="rId81"/>
    <p:sldId id="505" r:id="rId82"/>
    <p:sldId id="643" r:id="rId83"/>
    <p:sldId id="631" r:id="rId84"/>
    <p:sldId id="659" r:id="rId85"/>
    <p:sldId id="660" r:id="rId86"/>
    <p:sldId id="678" r:id="rId87"/>
    <p:sldId id="679" r:id="rId88"/>
    <p:sldId id="663" r:id="rId89"/>
    <p:sldId id="645" r:id="rId90"/>
    <p:sldId id="636" r:id="rId91"/>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869"/>
    <a:srgbClr val="376A99"/>
    <a:srgbClr val="000000"/>
    <a:srgbClr val="80CCCC"/>
    <a:srgbClr val="A0320A"/>
    <a:srgbClr val="CB9902"/>
    <a:srgbClr val="686504"/>
    <a:srgbClr val="376A35"/>
    <a:srgbClr val="406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1" autoAdjust="0"/>
    <p:restoredTop sz="79727" autoAdjust="0"/>
  </p:normalViewPr>
  <p:slideViewPr>
    <p:cSldViewPr snapToGrid="0">
      <p:cViewPr>
        <p:scale>
          <a:sx n="116" d="100"/>
          <a:sy n="116" d="100"/>
        </p:scale>
        <p:origin x="-528" y="-22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interSettings" Target="printerSettings/printerSettings1.bin"/><Relationship Id="rId95" Type="http://schemas.openxmlformats.org/officeDocument/2006/relationships/commentAuthors" Target="commentAuthors.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9813D87A-EB56-9E45-ACDF-CD26CD2DFD23}" type="datetimeFigureOut">
              <a:t>11/18/13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9A3C4178-AA3C-0944-92C7-D17123BD69AE}" type="slidenum">
              <a:t>‹#›</a:t>
            </a:fld>
            <a:endParaRPr lang="en-US"/>
          </a:p>
        </p:txBody>
      </p:sp>
    </p:spTree>
    <p:extLst>
      <p:ext uri="{BB962C8B-B14F-4D97-AF65-F5344CB8AC3E}">
        <p14:creationId xmlns:p14="http://schemas.microsoft.com/office/powerpoint/2010/main" val="12375004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980"/>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938" y="1"/>
            <a:ext cx="3037840" cy="464980"/>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83E95F6D-AD66-48EB-B2BC-4D2CC94C5937}" type="datetimeFigureOut">
              <a:rPr lang="en-US"/>
              <a:pPr>
                <a:defRPr/>
              </a:pPr>
              <a:t>11/18/13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2647" tIns="46324" rIns="92647" bIns="46324" rtlCol="0" anchor="ctr"/>
          <a:lstStyle/>
          <a:p>
            <a:pPr lvl="0"/>
            <a:endParaRPr lang="en-US" noProof="0"/>
          </a:p>
        </p:txBody>
      </p:sp>
      <p:sp>
        <p:nvSpPr>
          <p:cNvPr id="5" name="Notes Placeholder 4"/>
          <p:cNvSpPr>
            <a:spLocks noGrp="1"/>
          </p:cNvSpPr>
          <p:nvPr>
            <p:ph type="body" sz="quarter" idx="3"/>
          </p:nvPr>
        </p:nvSpPr>
        <p:spPr>
          <a:xfrm>
            <a:off x="701040" y="4416510"/>
            <a:ext cx="5608320" cy="4183220"/>
          </a:xfrm>
          <a:prstGeom prst="rect">
            <a:avLst/>
          </a:prstGeom>
        </p:spPr>
        <p:txBody>
          <a:bodyPr vert="horz" lIns="92647" tIns="46324" rIns="92647" bIns="4632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823"/>
            <a:ext cx="3037840" cy="464980"/>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823"/>
            <a:ext cx="3037840" cy="464980"/>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C255102A-9F3A-45B8-B2E0-064820AD079D}" type="slidenum">
              <a:rPr lang="en-US"/>
              <a:pPr>
                <a:defRPr/>
              </a:pPr>
              <a:t>‹#›</a:t>
            </a:fld>
            <a:endParaRPr lang="en-US"/>
          </a:p>
        </p:txBody>
      </p:sp>
    </p:spTree>
    <p:extLst>
      <p:ext uri="{BB962C8B-B14F-4D97-AF65-F5344CB8AC3E}">
        <p14:creationId xmlns:p14="http://schemas.microsoft.com/office/powerpoint/2010/main" val="114827753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82D513BF-F6DA-493E-9B30-1C70F9DDFD05}"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z="1200"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152B0864-8D09-49DE-A1DF-99D9E67CA61A}" type="slidenum">
              <a:rPr lang="en-US" smtClean="0">
                <a:solidFill>
                  <a:prstClr val="black"/>
                </a:solidFill>
              </a:rPr>
              <a:pPr>
                <a:defRPr/>
              </a:pPr>
              <a:t>10</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11</a:t>
            </a:fld>
            <a:endParaRPr lang="en-US" sz="1200">
              <a:solidFill>
                <a:prstClr val="black"/>
              </a:solidFill>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12</a:t>
            </a:fld>
            <a:endParaRPr lang="en-US" sz="1200">
              <a:solidFill>
                <a:prstClr val="black"/>
              </a:solidFill>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lnSpc>
                <a:spcPct val="80000"/>
              </a:lnSpc>
              <a:spcBef>
                <a:spcPct val="0"/>
              </a:spcBef>
            </a:pPr>
            <a:endParaRPr lang="en-US" sz="1200"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13</a:t>
            </a:fld>
            <a:endParaRPr lang="en-US"/>
          </a:p>
        </p:txBody>
      </p:sp>
    </p:spTree>
    <p:extLst>
      <p:ext uri="{BB962C8B-B14F-4D97-AF65-F5344CB8AC3E}">
        <p14:creationId xmlns:p14="http://schemas.microsoft.com/office/powerpoint/2010/main" val="3283341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E0D1E9E-4C54-46AE-8073-BC16B13006C7}"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9907C9E-1E73-441E-BAF6-65208C972FAC}" type="slidenum">
              <a:rPr lang="en-US" smtClean="0">
                <a:solidFill>
                  <a:prstClr val="black"/>
                </a:solidFill>
              </a:rPr>
              <a:pPr>
                <a:defRPr/>
              </a:pPr>
              <a:t>15</a:t>
            </a:fld>
            <a:endParaRPr lang="en-US" dirty="0" smtClean="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2BD4B1E-AC28-473E-A096-252617FBF8F5}" type="slidenum">
              <a:rPr lang="en-US" sz="1200">
                <a:solidFill>
                  <a:prstClr val="black"/>
                </a:solidFill>
                <a:latin typeface="Calibri" pitchFamily="34" charset="0"/>
              </a:rPr>
              <a:pPr eaLnBrk="1" hangingPunct="1"/>
              <a:t>16</a:t>
            </a:fld>
            <a:endParaRPr lang="en-US" sz="1200">
              <a:solidFill>
                <a:prstClr val="black"/>
              </a:solidFill>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E74996B-C049-4C81-8089-4DA0B310A0D9}" type="slidenum">
              <a:rPr lang="en-US" sz="1200">
                <a:solidFill>
                  <a:prstClr val="black"/>
                </a:solidFill>
                <a:latin typeface="Calibri" pitchFamily="34" charset="0"/>
              </a:rPr>
              <a:pPr eaLnBrk="1" hangingPunct="1"/>
              <a:t>17</a:t>
            </a:fld>
            <a:endParaRPr lang="en-US" sz="1200">
              <a:solidFill>
                <a:prstClr val="black"/>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C66AB3DB-4917-4401-B4AE-976817080BEB}"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27A5C180-30ED-41C8-949A-9233C6CFE2F5}"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61BD78A8-F5CE-41CF-9FEA-D55D963F3D64}"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42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85CFD7-C3AC-4C5F-8447-D88C051E8BBC}" type="slidenum">
              <a:rPr lang="en-US" smtClean="0"/>
              <a:pPr fontAlgn="base">
                <a:spcBef>
                  <a:spcPct val="0"/>
                </a:spcBef>
                <a:spcAft>
                  <a:spcPct val="0"/>
                </a:spcAft>
                <a:defRPr/>
              </a:pPr>
              <a:t>20</a:t>
            </a:fld>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62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6009D7-D138-48EF-8C70-CD7E2EE7FC9E}" type="slidenum">
              <a:rPr lang="en-US" smtClean="0"/>
              <a:pPr fontAlgn="base">
                <a:spcBef>
                  <a:spcPct val="0"/>
                </a:spcBef>
                <a:spcAft>
                  <a:spcPct val="0"/>
                </a:spcAft>
                <a:defRPr/>
              </a:pPr>
              <a:t>21</a:t>
            </a:fld>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62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6009D7-D138-48EF-8C70-CD7E2EE7FC9E}" type="slidenum">
              <a:rPr lang="en-US" smtClean="0"/>
              <a:pPr fontAlgn="base">
                <a:spcBef>
                  <a:spcPct val="0"/>
                </a:spcBef>
                <a:spcAft>
                  <a:spcPct val="0"/>
                </a:spcAft>
                <a:defRPr/>
              </a:pPr>
              <a:t>22</a:t>
            </a:fld>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62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6009D7-D138-48EF-8C70-CD7E2EE7FC9E}" type="slidenum">
              <a:rPr lang="en-US" smtClean="0"/>
              <a:pPr fontAlgn="base">
                <a:spcBef>
                  <a:spcPct val="0"/>
                </a:spcBef>
                <a:spcAft>
                  <a:spcPct val="0"/>
                </a:spcAft>
                <a:defRPr/>
              </a:pPr>
              <a:t>23</a:t>
            </a:fld>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9907C9E-1E73-441E-BAF6-65208C972FAC}" type="slidenum">
              <a:rPr lang="en-US" smtClean="0">
                <a:solidFill>
                  <a:prstClr val="black"/>
                </a:solidFill>
              </a:rPr>
              <a:pPr>
                <a:defRPr/>
              </a:pPr>
              <a:t>24</a:t>
            </a:fld>
            <a:endParaRPr lang="en-US" dirty="0" smtClean="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2640DD2-81EE-4E6A-91F5-088C43626143}" type="slidenum">
              <a:rPr lang="en-US" sz="1200">
                <a:solidFill>
                  <a:prstClr val="black"/>
                </a:solidFill>
                <a:latin typeface="Calibri" pitchFamily="34" charset="0"/>
              </a:rPr>
              <a:pPr eaLnBrk="1" hangingPunct="1"/>
              <a:t>25</a:t>
            </a:fld>
            <a:endParaRPr lang="en-US" sz="1200">
              <a:solidFill>
                <a:prstClr val="black"/>
              </a:solidFill>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044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64FD5A3-AD5B-4126-8576-C0634A2CA4B0}" type="slidenum">
              <a:rPr lang="en-US" smtClean="0"/>
              <a:pPr fontAlgn="base">
                <a:spcBef>
                  <a:spcPct val="0"/>
                </a:spcBef>
                <a:spcAft>
                  <a:spcPct val="0"/>
                </a:spcAft>
                <a:defRPr/>
              </a:pPr>
              <a:t>26</a:t>
            </a:fld>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054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2F3C4B-0C97-4BB7-B575-802B6F2F84DB}" type="slidenum">
              <a:rPr lang="en-US" smtClean="0"/>
              <a:pPr fontAlgn="base">
                <a:spcBef>
                  <a:spcPct val="0"/>
                </a:spcBef>
                <a:spcAft>
                  <a:spcPct val="0"/>
                </a:spcAft>
                <a:defRPr/>
              </a:pPr>
              <a:t>27</a:t>
            </a:fld>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C90FFF98-A947-4FFC-96F0-E57523FCABED}"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075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533213-BE4A-42C3-9FBF-E2B75CD3B0B5}" type="slidenum">
              <a:rPr lang="en-US" smtClean="0"/>
              <a:pPr fontAlgn="base">
                <a:spcBef>
                  <a:spcPct val="0"/>
                </a:spcBef>
                <a:spcAft>
                  <a:spcPct val="0"/>
                </a:spcAft>
                <a:defRPr/>
              </a:pPr>
              <a:t>29</a:t>
            </a:fld>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907C9E-1E73-441E-BAF6-65208C972FAC}" type="slidenum">
              <a:rPr lang="en-US" smtClean="0"/>
              <a:pPr fontAlgn="base">
                <a:spcBef>
                  <a:spcPct val="0"/>
                </a:spcBef>
                <a:spcAft>
                  <a:spcPct val="0"/>
                </a:spcAft>
                <a:defRPr/>
              </a:pPr>
              <a:t>3</a:t>
            </a:fld>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085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AAD5C4-8835-4FD8-A34D-AAF1D1874738}" type="slidenum">
              <a:rPr lang="en-US" smtClean="0"/>
              <a:pPr fontAlgn="base">
                <a:spcBef>
                  <a:spcPct val="0"/>
                </a:spcBef>
                <a:spcAft>
                  <a:spcPct val="0"/>
                </a:spcAft>
                <a:defRPr/>
              </a:pPr>
              <a:t>30</a:t>
            </a:fld>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64017989-7826-4919-B7E0-5A6122C44857}"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7F038A66-1195-4D69-8C0B-46FBB098BC2F}"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98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748B4E-02D5-47A0-A61C-83ED801C6459}" type="slidenum">
              <a:rPr lang="en-US" smtClean="0"/>
              <a:pPr fontAlgn="base">
                <a:spcBef>
                  <a:spcPct val="0"/>
                </a:spcBef>
                <a:spcAft>
                  <a:spcPct val="0"/>
                </a:spcAft>
                <a:defRPr/>
              </a:pPr>
              <a:t>33</a:t>
            </a:fld>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A71D892A-473B-4D20-8F5C-5B95EBC0F75B}"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ea typeface="ＭＳ Ｐゴシック" pitchFamily="34" charset="-128"/>
            </a:endParaRPr>
          </a:p>
        </p:txBody>
      </p:sp>
      <p:sp>
        <p:nvSpPr>
          <p:cNvPr id="4" name="Slide Number Placeholder 3"/>
          <p:cNvSpPr>
            <a:spLocks noGrp="1"/>
          </p:cNvSpPr>
          <p:nvPr>
            <p:ph type="sldNum" sz="quarter" idx="5"/>
          </p:nvPr>
        </p:nvSpPr>
        <p:spPr/>
        <p:txBody>
          <a:bodyPr/>
          <a:lstStyle/>
          <a:p>
            <a:pPr>
              <a:defRPr/>
            </a:pPr>
            <a:fld id="{F963E8E9-F665-4988-B48C-1E4523E0C23A}"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525A0A4-54D1-4C9A-9537-69D867364208}"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3964D00-7A9D-47FF-A133-B3ECCDB65AC5}"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EE1FDE2-B183-4617-96A8-C404DD509DE2}" type="slidenum">
              <a:rPr lang="en-US" sz="1200">
                <a:solidFill>
                  <a:prstClr val="black"/>
                </a:solidFill>
                <a:latin typeface="Calibri" pitchFamily="34" charset="0"/>
              </a:rPr>
              <a:pPr eaLnBrk="1" hangingPunct="1"/>
              <a:t>38</a:t>
            </a:fld>
            <a:endParaRPr lang="en-US" sz="1200">
              <a:solidFill>
                <a:prstClr val="black"/>
              </a:solidFill>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EE1FDE2-B183-4617-96A8-C404DD509DE2}" type="slidenum">
              <a:rPr lang="en-US" sz="1200">
                <a:solidFill>
                  <a:prstClr val="black"/>
                </a:solidFill>
                <a:latin typeface="Calibri" pitchFamily="34" charset="0"/>
              </a:rPr>
              <a:pPr eaLnBrk="1" hangingPunct="1"/>
              <a:t>39</a:t>
            </a:fld>
            <a:endParaRPr lang="en-US" sz="1200">
              <a:solidFill>
                <a:prstClr val="black"/>
              </a:solidFill>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C6B65CD-B5AF-40E5-BE6E-A9643A004CE7}" type="slidenum">
              <a:rPr lang="en-US" sz="1200">
                <a:solidFill>
                  <a:prstClr val="black"/>
                </a:solidFill>
                <a:latin typeface="Calibri" pitchFamily="34" charset="0"/>
              </a:rPr>
              <a:pPr eaLnBrk="1" hangingPunct="1"/>
              <a:t>4</a:t>
            </a:fld>
            <a:endParaRPr lang="en-US" sz="1200" dirty="0">
              <a:solidFill>
                <a:prstClr val="black"/>
              </a:solidFill>
              <a:latin typeface="Calibri"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40</a:t>
            </a:fld>
            <a:endParaRPr lang="en-US"/>
          </a:p>
        </p:txBody>
      </p:sp>
    </p:spTree>
    <p:extLst>
      <p:ext uri="{BB962C8B-B14F-4D97-AF65-F5344CB8AC3E}">
        <p14:creationId xmlns:p14="http://schemas.microsoft.com/office/powerpoint/2010/main" val="4292201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B11A1BBE-932E-4197-B103-86FA47BA339F}" type="slidenum">
              <a:rPr lang="en-US" smtClean="0"/>
              <a:pPr>
                <a:defRPr/>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9907C9E-1E73-441E-BAF6-65208C972FAC}" type="slidenum">
              <a:rPr lang="en-US" smtClean="0">
                <a:solidFill>
                  <a:prstClr val="black"/>
                </a:solidFill>
              </a:rPr>
              <a:pPr>
                <a:defRPr/>
              </a:pPr>
              <a:t>42</a:t>
            </a:fld>
            <a:endParaRPr lang="en-US" dirty="0" smtClean="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D98C797-7B21-4C46-8107-559250AD25B1}" type="slidenum">
              <a:rPr lang="en-US" sz="1200">
                <a:solidFill>
                  <a:prstClr val="black"/>
                </a:solidFill>
                <a:latin typeface="Calibri" pitchFamily="34" charset="0"/>
              </a:rPr>
              <a:pPr eaLnBrk="1" hangingPunct="1"/>
              <a:t>43</a:t>
            </a:fld>
            <a:endParaRPr lang="en-US" sz="1200">
              <a:solidFill>
                <a:prstClr val="black"/>
              </a:solidFill>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C18EBF0-5D46-451E-9C6B-36CBE3FC6A76}" type="slidenum">
              <a:rPr lang="en-US" sz="1200">
                <a:solidFill>
                  <a:prstClr val="black"/>
                </a:solidFill>
                <a:latin typeface="Calibri" pitchFamily="34" charset="0"/>
              </a:rPr>
              <a:pPr eaLnBrk="1" hangingPunct="1"/>
              <a:t>44</a:t>
            </a:fld>
            <a:endParaRPr lang="en-US" sz="1200">
              <a:solidFill>
                <a:prstClr val="black"/>
              </a:solidFill>
              <a:latin typeface="Calibri"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dirty="0" smtClean="0"/>
          </a:p>
        </p:txBody>
      </p:sp>
      <p:sp>
        <p:nvSpPr>
          <p:cNvPr id="4" name="Slide Number Placeholder 3"/>
          <p:cNvSpPr>
            <a:spLocks noGrp="1"/>
          </p:cNvSpPr>
          <p:nvPr>
            <p:ph type="sldNum" sz="quarter" idx="5"/>
          </p:nvPr>
        </p:nvSpPr>
        <p:spPr/>
        <p:txBody>
          <a:bodyPr/>
          <a:lstStyle/>
          <a:p>
            <a:pPr>
              <a:defRPr/>
            </a:pPr>
            <a:fld id="{C6AE0290-EAC4-4FBF-8B67-31DAEF20F462}"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A868C5C-409E-460D-BE20-BF0881976BC3}" type="slidenum">
              <a:rPr lang="en-US" smtClean="0"/>
              <a:pPr>
                <a:defRPr/>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085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C964AB-7C27-4BAF-BD2C-FC46879C2071}" type="slidenum">
              <a:rPr lang="en-US" smtClean="0"/>
              <a:pPr fontAlgn="base">
                <a:spcBef>
                  <a:spcPct val="0"/>
                </a:spcBef>
                <a:spcAft>
                  <a:spcPct val="0"/>
                </a:spcAft>
                <a:defRPr/>
              </a:pPr>
              <a:t>47</a:t>
            </a:fld>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D0B12B9-20AB-4243-8EA5-68FE54039195}" type="slidenum">
              <a:rPr lang="en-US" sz="1200">
                <a:solidFill>
                  <a:prstClr val="black"/>
                </a:solidFill>
                <a:latin typeface="Calibri" pitchFamily="34" charset="0"/>
              </a:rPr>
              <a:pPr eaLnBrk="1" hangingPunct="1"/>
              <a:t>48</a:t>
            </a:fld>
            <a:endParaRPr lang="en-US" sz="1200">
              <a:solidFill>
                <a:prstClr val="black"/>
              </a:solidFill>
              <a:latin typeface="Calibri"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A7A9CB2D-0C79-41FD-8D6C-277493542275}"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826C966-E9F4-4DC7-A01A-016A1DF72808}" type="slidenum">
              <a:rPr lang="en-US" sz="1200">
                <a:solidFill>
                  <a:prstClr val="black"/>
                </a:solidFill>
                <a:latin typeface="Calibri" pitchFamily="34" charset="0"/>
              </a:rPr>
              <a:pPr eaLnBrk="1" hangingPunct="1"/>
              <a:t>5</a:t>
            </a:fld>
            <a:endParaRPr lang="en-US" sz="1200" dirty="0">
              <a:solidFill>
                <a:prstClr val="black"/>
              </a:solidFill>
              <a:latin typeface="Calibri"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28934D9-1E9C-4314-AE0C-61A7CDE47434}" type="slidenum">
              <a:rPr lang="en-US" smtClean="0"/>
              <a:pPr>
                <a:defRPr/>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854ECFE9-4765-42E4-8A20-69CC1B9272ED}" type="slidenum">
              <a:rPr lang="en-US" smtClean="0"/>
              <a:pPr>
                <a:defRPr/>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218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F3D6577-C285-4413-9C04-70C5A2969BF0}" type="slidenum">
              <a:rPr lang="en-US" smtClean="0"/>
              <a:pPr fontAlgn="base">
                <a:spcBef>
                  <a:spcPct val="0"/>
                </a:spcBef>
                <a:spcAft>
                  <a:spcPct val="0"/>
                </a:spcAft>
                <a:defRPr/>
              </a:pPr>
              <a:t>52</a:t>
            </a:fld>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187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F2FA409-8A7D-42D4-99DB-1591B9F9C122}" type="slidenum">
              <a:rPr lang="en-US" sz="1200">
                <a:solidFill>
                  <a:prstClr val="black"/>
                </a:solidFill>
                <a:latin typeface="Calibri" pitchFamily="34" charset="0"/>
              </a:rPr>
              <a:pPr eaLnBrk="1" hangingPunct="1"/>
              <a:t>53</a:t>
            </a:fld>
            <a:endParaRPr lang="en-US" sz="1200">
              <a:solidFill>
                <a:prstClr val="black"/>
              </a:solidFill>
              <a:latin typeface="Calibri"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08B6222-C7D8-42BE-A2AB-121BA9FFC27C}" type="slidenum">
              <a:rPr lang="en-US" smtClean="0"/>
              <a:pPr>
                <a:defRPr/>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228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3849004-0607-4724-A85A-C6291E93AD23}" type="slidenum">
              <a:rPr lang="en-US" sz="1200">
                <a:solidFill>
                  <a:prstClr val="black"/>
                </a:solidFill>
                <a:latin typeface="Calibri" pitchFamily="34" charset="0"/>
              </a:rPr>
              <a:pPr eaLnBrk="1" hangingPunct="1"/>
              <a:t>55</a:t>
            </a:fld>
            <a:endParaRPr lang="en-US" sz="1200">
              <a:solidFill>
                <a:prstClr val="black"/>
              </a:solidFill>
              <a:latin typeface="Calibri"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6D85ABDE-529C-43DB-8C44-E16ECE0D3977}" type="slidenum">
              <a:rPr lang="en-US" smtClean="0"/>
              <a:pPr>
                <a:defRPr/>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310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F0C3E43-359E-4309-A444-F4293DAE117B}" type="slidenum">
              <a:rPr lang="en-US" sz="1200">
                <a:solidFill>
                  <a:prstClr val="black"/>
                </a:solidFill>
                <a:latin typeface="Calibri" pitchFamily="34" charset="0"/>
              </a:rPr>
              <a:pPr eaLnBrk="1" hangingPunct="1"/>
              <a:t>57</a:t>
            </a:fld>
            <a:endParaRPr lang="en-US" sz="1200">
              <a:solidFill>
                <a:prstClr val="black"/>
              </a:solidFill>
              <a:latin typeface="Calibri"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A21BE0EC-D377-45E0-848D-685BEF2C0227}" type="slidenum">
              <a:rPr lang="en-US" smtClean="0"/>
              <a:pPr>
                <a:defRPr/>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E3D03CA5-9502-4195-A10B-9F912A6B0044}" type="slidenum">
              <a:rPr lang="en-US" smtClean="0"/>
              <a:pPr>
                <a:defRPr/>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880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CF425B-1CF1-4283-9225-95BB3412C0A6}" type="slidenum">
              <a:rPr lang="en-US" smtClean="0"/>
              <a:pPr fontAlgn="base">
                <a:spcBef>
                  <a:spcPct val="0"/>
                </a:spcBef>
                <a:spcAft>
                  <a:spcPct val="0"/>
                </a:spcAft>
                <a:defRPr/>
              </a:pPr>
              <a:t>6</a:t>
            </a:fld>
            <a:endParaRPr 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60</a:t>
            </a:fld>
            <a:endParaRPr lang="en-US"/>
          </a:p>
        </p:txBody>
      </p:sp>
    </p:spTree>
    <p:extLst>
      <p:ext uri="{BB962C8B-B14F-4D97-AF65-F5344CB8AC3E}">
        <p14:creationId xmlns:p14="http://schemas.microsoft.com/office/powerpoint/2010/main" val="758764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61</a:t>
            </a:fld>
            <a:endParaRPr lang="en-US"/>
          </a:p>
        </p:txBody>
      </p:sp>
    </p:spTree>
    <p:extLst>
      <p:ext uri="{BB962C8B-B14F-4D97-AF65-F5344CB8AC3E}">
        <p14:creationId xmlns:p14="http://schemas.microsoft.com/office/powerpoint/2010/main" val="3468343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39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FEED910-BF2A-45BE-BEBC-FC29A87ACDDE}" type="slidenum">
              <a:rPr lang="en-US" sz="1200">
                <a:solidFill>
                  <a:prstClr val="black"/>
                </a:solidFill>
                <a:latin typeface="Calibri" pitchFamily="34" charset="0"/>
              </a:rPr>
              <a:pPr eaLnBrk="1" hangingPunct="1"/>
              <a:t>62</a:t>
            </a:fld>
            <a:endParaRPr lang="en-US" sz="1200">
              <a:solidFill>
                <a:prstClr val="black"/>
              </a:solidFill>
              <a:latin typeface="Calibri"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E516BFEB-A32F-49FB-99FC-6F54C2608A8E}" type="slidenum">
              <a:rPr lang="en-US" smtClean="0"/>
              <a:pPr>
                <a:defRPr/>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39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FEED910-BF2A-45BE-BEBC-FC29A87ACDDE}" type="slidenum">
              <a:rPr lang="en-US" sz="1200">
                <a:solidFill>
                  <a:prstClr val="black"/>
                </a:solidFill>
                <a:latin typeface="Calibri" pitchFamily="34" charset="0"/>
              </a:rPr>
              <a:pPr eaLnBrk="1" hangingPunct="1"/>
              <a:t>64</a:t>
            </a:fld>
            <a:endParaRPr lang="en-US" sz="1200">
              <a:solidFill>
                <a:prstClr val="black"/>
              </a:solidFill>
              <a:latin typeface="Calibri"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560F3DC7-5DD2-4BE9-B718-D33A03098DDD}" type="slidenum">
              <a:rPr lang="en-US" smtClean="0"/>
              <a:pPr>
                <a:defRPr/>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51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D752A0F-3077-4D0A-81B8-1FC86784357D}" type="slidenum">
              <a:rPr lang="en-US" sz="1200">
                <a:solidFill>
                  <a:prstClr val="black"/>
                </a:solidFill>
                <a:latin typeface="Calibri" pitchFamily="34" charset="0"/>
              </a:rPr>
              <a:pPr eaLnBrk="1" hangingPunct="1"/>
              <a:t>66</a:t>
            </a:fld>
            <a:endParaRPr lang="en-US" sz="1200">
              <a:solidFill>
                <a:prstClr val="black"/>
              </a:solidFill>
              <a:latin typeface="Calibri"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290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6F3403-28E7-4D90-BB15-89D48EFD09AF}" type="slidenum">
              <a:rPr lang="en-US" smtClean="0"/>
              <a:pPr fontAlgn="base">
                <a:spcBef>
                  <a:spcPct val="0"/>
                </a:spcBef>
                <a:spcAft>
                  <a:spcPct val="0"/>
                </a:spcAft>
                <a:defRPr/>
              </a:pPr>
              <a:t>67</a:t>
            </a:fld>
            <a:endParaRPr 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EE1FDE2-B183-4617-96A8-C404DD509DE2}" type="slidenum">
              <a:rPr lang="en-US" sz="1200">
                <a:solidFill>
                  <a:prstClr val="black"/>
                </a:solidFill>
                <a:latin typeface="Calibri" pitchFamily="34" charset="0"/>
              </a:rPr>
              <a:pPr eaLnBrk="1" hangingPunct="1"/>
              <a:t>68</a:t>
            </a:fld>
            <a:endParaRPr lang="en-US" sz="1200">
              <a:solidFill>
                <a:prstClr val="black"/>
              </a:solidFill>
              <a:latin typeface="Calibri"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69</a:t>
            </a:fld>
            <a:endParaRPr lang="en-US"/>
          </a:p>
        </p:txBody>
      </p:sp>
    </p:spTree>
    <p:extLst>
      <p:ext uri="{BB962C8B-B14F-4D97-AF65-F5344CB8AC3E}">
        <p14:creationId xmlns:p14="http://schemas.microsoft.com/office/powerpoint/2010/main" val="408387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90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45E0BE8-374E-45C1-A0AC-945C3B5BB01E}" type="slidenum">
              <a:rPr lang="en-US" smtClean="0"/>
              <a:pPr fontAlgn="base">
                <a:spcBef>
                  <a:spcPct val="0"/>
                </a:spcBef>
                <a:spcAft>
                  <a:spcPct val="0"/>
                </a:spcAft>
                <a:defRPr/>
              </a:pPr>
              <a:t>7</a:t>
            </a:fld>
            <a:endParaRPr lang="en-US"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7866B3D5-58C2-400B-A984-10876779EB8D}" type="slidenum">
              <a:rPr lang="en-US" smtClean="0"/>
              <a:pPr>
                <a:defRPr/>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9907C9E-1E73-441E-BAF6-65208C972FAC}" type="slidenum">
              <a:rPr lang="en-US" smtClean="0">
                <a:solidFill>
                  <a:prstClr val="black"/>
                </a:solidFill>
              </a:rPr>
              <a:pPr>
                <a:defRPr/>
              </a:pPr>
              <a:t>71</a:t>
            </a:fld>
            <a:endParaRPr lang="en-US" dirty="0" smtClean="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61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C5CF7CC-57D0-45B4-9363-F1660DBE7AFB}" type="slidenum">
              <a:rPr lang="en-US" sz="1200">
                <a:solidFill>
                  <a:prstClr val="black"/>
                </a:solidFill>
                <a:latin typeface="Calibri" pitchFamily="34" charset="0"/>
              </a:rPr>
              <a:pPr eaLnBrk="1" hangingPunct="1"/>
              <a:t>72</a:t>
            </a:fld>
            <a:endParaRPr lang="en-US" sz="1200">
              <a:solidFill>
                <a:prstClr val="black"/>
              </a:solidFill>
              <a:latin typeface="Calibri"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E15B97F1-A797-4FAB-9F70-F4534C4F9038}" type="slidenum">
              <a:rPr lang="en-US" smtClean="0"/>
              <a:pPr>
                <a:defRPr/>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321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DCE31A-1C1D-4646-9E30-858D625B9DCA}" type="slidenum">
              <a:rPr lang="en-US" smtClean="0"/>
              <a:pPr fontAlgn="base">
                <a:spcBef>
                  <a:spcPct val="0"/>
                </a:spcBef>
                <a:spcAft>
                  <a:spcPct val="0"/>
                </a:spcAft>
                <a:defRPr/>
              </a:pPr>
              <a:t>74</a:t>
            </a:fld>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56BA9B92-6C80-4F02-BE1D-4F173452C61D}" type="slidenum">
              <a:rPr lang="en-US" smtClean="0"/>
              <a:pPr>
                <a:defRPr/>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331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53559AD-A828-40EF-A994-FBCC9145A5FA}" type="slidenum">
              <a:rPr lang="en-US" smtClean="0"/>
              <a:pPr fontAlgn="base">
                <a:spcBef>
                  <a:spcPct val="0"/>
                </a:spcBef>
                <a:spcAft>
                  <a:spcPct val="0"/>
                </a:spcAft>
                <a:defRPr/>
              </a:pPr>
              <a:t>76</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0BF254E1-1C14-40BA-B35F-4DFDADE56C64}" type="slidenum">
              <a:rPr lang="en-US" smtClean="0"/>
              <a:pPr>
                <a:defRPr/>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sz="1200" dirty="0" smtClean="0">
              <a:latin typeface="Arial" pitchFamily="34" charset="0"/>
            </a:endParaRPr>
          </a:p>
        </p:txBody>
      </p:sp>
      <p:sp>
        <p:nvSpPr>
          <p:cNvPr id="174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08DE49C-2AB3-4D9E-A1AA-FBB3BF8DEF8B}" type="slidenum">
              <a:rPr lang="en-US" sz="1200">
                <a:solidFill>
                  <a:prstClr val="black"/>
                </a:solidFill>
                <a:latin typeface="Calibri" pitchFamily="34" charset="0"/>
              </a:rPr>
              <a:pPr eaLnBrk="1" hangingPunct="1"/>
              <a:t>78</a:t>
            </a:fld>
            <a:endParaRPr lang="en-US" sz="1200">
              <a:solidFill>
                <a:prstClr val="black"/>
              </a:solidFill>
              <a:latin typeface="Calibri"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sz="1200" dirty="0" smtClean="0">
              <a:latin typeface="Arial" pitchFamily="34" charset="0"/>
            </a:endParaRPr>
          </a:p>
        </p:txBody>
      </p:sp>
      <p:sp>
        <p:nvSpPr>
          <p:cNvPr id="174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08DE49C-2AB3-4D9E-A1AA-FBB3BF8DEF8B}" type="slidenum">
              <a:rPr lang="en-US" sz="1200">
                <a:solidFill>
                  <a:prstClr val="black"/>
                </a:solidFill>
                <a:latin typeface="Calibri" pitchFamily="34" charset="0"/>
              </a:rPr>
              <a:pPr eaLnBrk="1" hangingPunct="1"/>
              <a:t>79</a:t>
            </a:fld>
            <a:endParaRPr lang="en-US" sz="1200">
              <a:solidFill>
                <a:prstClr val="black"/>
              </a:solidFill>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80</a:t>
            </a:fld>
            <a:endParaRPr lang="en-US"/>
          </a:p>
        </p:txBody>
      </p:sp>
    </p:spTree>
    <p:extLst>
      <p:ext uri="{BB962C8B-B14F-4D97-AF65-F5344CB8AC3E}">
        <p14:creationId xmlns:p14="http://schemas.microsoft.com/office/powerpoint/2010/main" val="2884780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7866B3D5-58C2-400B-A984-10876779EB8D}" type="slidenum">
              <a:rPr lang="en-US" smtClean="0">
                <a:solidFill>
                  <a:prstClr val="black"/>
                </a:solidFill>
              </a:rPr>
              <a:pPr>
                <a:defRPr/>
              </a:pPr>
              <a:t>81</a:t>
            </a:fld>
            <a:endParaRPr lang="en-US">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55102A-9F3A-45B8-B2E0-064820AD079D}" type="slidenum">
              <a:rPr lang="en-US"/>
              <a:pPr>
                <a:defRPr/>
              </a:pPr>
              <a:t>82</a:t>
            </a:fld>
            <a:endParaRPr lang="en-US"/>
          </a:p>
        </p:txBody>
      </p:sp>
    </p:spTree>
    <p:extLst>
      <p:ext uri="{BB962C8B-B14F-4D97-AF65-F5344CB8AC3E}">
        <p14:creationId xmlns:p14="http://schemas.microsoft.com/office/powerpoint/2010/main" val="41225766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34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F5536FA-65FC-4623-B2ED-108192F8BFC8}" type="slidenum">
              <a:rPr lang="en-US" smtClean="0"/>
              <a:pPr fontAlgn="base">
                <a:spcBef>
                  <a:spcPct val="0"/>
                </a:spcBef>
                <a:spcAft>
                  <a:spcPct val="0"/>
                </a:spcAft>
                <a:defRPr/>
              </a:pPr>
              <a:t>83</a:t>
            </a:fld>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spcBef>
                <a:spcPct val="0"/>
              </a:spcBef>
              <a:buFont typeface="Calibri" pitchFamily="34" charset="0"/>
              <a:buNone/>
            </a:pPr>
            <a:endParaRPr lang="en-US" dirty="0" smtClean="0"/>
          </a:p>
        </p:txBody>
      </p:sp>
      <p:sp>
        <p:nvSpPr>
          <p:cNvPr id="1167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CFA7DDA-CD23-4D11-904F-EB59EB66B034}" type="slidenum">
              <a:rPr lang="en-US"/>
              <a:pPr fontAlgn="base">
                <a:spcBef>
                  <a:spcPct val="0"/>
                </a:spcBef>
                <a:spcAft>
                  <a:spcPct val="0"/>
                </a:spcAft>
                <a:defRPr/>
              </a:pPr>
              <a:t>84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85</a:t>
            </a:fld>
            <a:endParaRPr lang="en-US"/>
          </a:p>
        </p:txBody>
      </p:sp>
    </p:spTree>
    <p:extLst>
      <p:ext uri="{BB962C8B-B14F-4D97-AF65-F5344CB8AC3E}">
        <p14:creationId xmlns:p14="http://schemas.microsoft.com/office/powerpoint/2010/main" val="550874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endParaRPr lang="en-US" b="1" dirty="0" smtClean="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9</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3259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NIEM_white+grayscale.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5850" y="5932488"/>
            <a:ext cx="22050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2279650" y="2279650"/>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279650" y="3621088"/>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112902" y="2130425"/>
            <a:ext cx="4918197" cy="1470025"/>
          </a:xfrm>
        </p:spPr>
        <p:txBody>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371600" y="3737297"/>
            <a:ext cx="6400800" cy="580703"/>
          </a:xfrm>
        </p:spPr>
        <p:txBody>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73819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AA84012D-1103-8B4B-9A16-E3376EEBD4E5}" type="slidenum">
              <a:rPr lang="en-US"/>
              <a:pPr>
                <a:defRPr/>
              </a:pPr>
              <a:t>‹#›</a:t>
            </a:fld>
            <a:endParaRPr lang="en-US" dirty="0"/>
          </a:p>
        </p:txBody>
      </p:sp>
    </p:spTree>
    <p:extLst>
      <p:ext uri="{BB962C8B-B14F-4D97-AF65-F5344CB8AC3E}">
        <p14:creationId xmlns:p14="http://schemas.microsoft.com/office/powerpoint/2010/main" val="303808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324069" y="1122947"/>
            <a:ext cx="8362731" cy="4598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2"/>
          <p:cNvSpPr>
            <a:spLocks noGrp="1"/>
          </p:cNvSpPr>
          <p:nvPr>
            <p:ph type="sldNum" sz="quarter" idx="10"/>
          </p:nvPr>
        </p:nvSpPr>
        <p:spPr/>
        <p:txBody>
          <a:bodyPr/>
          <a:lstStyle>
            <a:lvl1pPr>
              <a:defRPr/>
            </a:lvl1pPr>
          </a:lstStyle>
          <a:p>
            <a:pPr>
              <a:defRPr/>
            </a:pPr>
            <a:fld id="{615C5588-121C-0642-A4C5-08A05F9A2E31}" type="slidenum">
              <a:rPr lang="en-US"/>
              <a:pPr>
                <a:defRPr/>
              </a:pPr>
              <a:t>‹#›</a:t>
            </a:fld>
            <a:endParaRPr lang="en-US" dirty="0"/>
          </a:p>
        </p:txBody>
      </p:sp>
    </p:spTree>
    <p:extLst>
      <p:ext uri="{BB962C8B-B14F-4D97-AF65-F5344CB8AC3E}">
        <p14:creationId xmlns:p14="http://schemas.microsoft.com/office/powerpoint/2010/main" val="3656258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95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userDrawn="1"/>
        </p:nvSpPr>
        <p:spPr>
          <a:xfrm>
            <a:off x="323850" y="6323013"/>
            <a:ext cx="3527425"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solidFill>
                  <a:prstClr val="white"/>
                </a:solidFill>
              </a:rPr>
              <a:t>NIEM 200: NIEM Project Management</a:t>
            </a:r>
          </a:p>
        </p:txBody>
      </p:sp>
      <p:sp>
        <p:nvSpPr>
          <p:cNvPr id="2" name="Title 1"/>
          <p:cNvSpPr>
            <a:spLocks noGrp="1"/>
          </p:cNvSpPr>
          <p:nvPr>
            <p:ph type="title"/>
          </p:nvPr>
        </p:nvSpPr>
        <p:spPr>
          <a:xfrm>
            <a:off x="1742962" y="2707730"/>
            <a:ext cx="5745656" cy="892061"/>
          </a:xfrm>
        </p:spPr>
        <p:txBody>
          <a:bodyPr anchor="t">
            <a:noAutofit/>
          </a:bodyPr>
          <a:lstStyle>
            <a:lvl1pPr algn="ctr">
              <a:defRPr sz="4500" b="1" cap="all"/>
            </a:lvl1pPr>
          </a:lstStyle>
          <a:p>
            <a:r>
              <a:rPr lang="en-US" smtClean="0"/>
              <a:t>Click to edit Master title style</a:t>
            </a:r>
            <a:endParaRPr lang="en-US" dirty="0"/>
          </a:p>
        </p:txBody>
      </p:sp>
      <p:sp>
        <p:nvSpPr>
          <p:cNvPr id="5" name="Slide Number Placeholder 5"/>
          <p:cNvSpPr>
            <a:spLocks noGrp="1"/>
          </p:cNvSpPr>
          <p:nvPr>
            <p:ph type="sldNum" sz="quarter" idx="10"/>
          </p:nvPr>
        </p:nvSpPr>
        <p:spPr/>
        <p:txBody>
          <a:bodyPr/>
          <a:lstStyle>
            <a:lvl1pPr>
              <a:defRPr/>
            </a:lvl1pPr>
          </a:lstStyle>
          <a:p>
            <a:pPr>
              <a:defRPr/>
            </a:pPr>
            <a:fld id="{09AE9EE1-B52D-164C-AF48-85D2649BE13D}" type="slidenum">
              <a:rPr lang="en-US"/>
              <a:pPr>
                <a:defRPr/>
              </a:pPr>
              <a:t>‹#›</a:t>
            </a:fld>
            <a:endParaRPr lang="en-US"/>
          </a:p>
        </p:txBody>
      </p:sp>
    </p:spTree>
    <p:extLst>
      <p:ext uri="{BB962C8B-B14F-4D97-AF65-F5344CB8AC3E}">
        <p14:creationId xmlns:p14="http://schemas.microsoft.com/office/powerpoint/2010/main" val="4073341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270000" y="65087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4" name="TextBox 3"/>
          <p:cNvSpPr txBox="1">
            <a:spLocks noChangeArrowheads="1"/>
          </p:cNvSpPr>
          <p:nvPr userDrawn="1"/>
        </p:nvSpPr>
        <p:spPr bwMode="auto">
          <a:xfrm>
            <a:off x="1031875" y="64452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5" name="Title 1"/>
          <p:cNvSpPr>
            <a:spLocks noGrp="1"/>
          </p:cNvSpPr>
          <p:nvPr>
            <p:ph type="title"/>
          </p:nvPr>
        </p:nvSpPr>
        <p:spPr>
          <a:xfrm>
            <a:off x="255754" y="131380"/>
            <a:ext cx="6646041" cy="472966"/>
          </a:xfrm>
        </p:spPr>
        <p:txBody>
          <a:bodyPr/>
          <a:lstStyle/>
          <a:p>
            <a:endParaRPr lang="en-US" dirty="0"/>
          </a:p>
        </p:txBody>
      </p:sp>
      <p:sp>
        <p:nvSpPr>
          <p:cNvPr id="6" name="Slide Number Placeholder 3"/>
          <p:cNvSpPr>
            <a:spLocks noGrp="1"/>
          </p:cNvSpPr>
          <p:nvPr>
            <p:ph type="sldNum" sz="quarter" idx="10"/>
          </p:nvPr>
        </p:nvSpPr>
        <p:spPr/>
        <p:txBody>
          <a:bodyPr/>
          <a:lstStyle>
            <a:lvl1pPr>
              <a:defRPr/>
            </a:lvl1pPr>
          </a:lstStyle>
          <a:p>
            <a:pPr>
              <a:defRPr/>
            </a:pPr>
            <a:fld id="{C1751680-9CF2-654B-8509-E947955CE378}" type="slidenum">
              <a:rPr lang="en-US"/>
              <a:pPr>
                <a:defRPr/>
              </a:pPr>
              <a:t>‹#›</a:t>
            </a:fld>
            <a:endParaRPr lang="en-US"/>
          </a:p>
        </p:txBody>
      </p:sp>
    </p:spTree>
    <p:extLst>
      <p:ext uri="{BB962C8B-B14F-4D97-AF65-F5344CB8AC3E}">
        <p14:creationId xmlns:p14="http://schemas.microsoft.com/office/powerpoint/2010/main" val="2452768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NIEM_white+grayscale.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5850" y="5932488"/>
            <a:ext cx="22050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2279650" y="2279650"/>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279650" y="3621088"/>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112902" y="2130425"/>
            <a:ext cx="4918197" cy="1470025"/>
          </a:xfrm>
        </p:spPr>
        <p:txBody>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371600" y="3737297"/>
            <a:ext cx="6400800" cy="580703"/>
          </a:xfrm>
        </p:spPr>
        <p:txBody>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0402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AA84012D-1103-8B4B-9A16-E3376EEBD4E5}" type="slidenum">
              <a:rPr lang="en-US"/>
              <a:pPr>
                <a:defRPr/>
              </a:pPr>
              <a:t>‹#›</a:t>
            </a:fld>
            <a:endParaRPr lang="en-US" dirty="0"/>
          </a:p>
        </p:txBody>
      </p:sp>
    </p:spTree>
    <p:extLst>
      <p:ext uri="{BB962C8B-B14F-4D97-AF65-F5344CB8AC3E}">
        <p14:creationId xmlns:p14="http://schemas.microsoft.com/office/powerpoint/2010/main" val="1138028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324069" y="1122947"/>
            <a:ext cx="8362731" cy="4598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2"/>
          <p:cNvSpPr>
            <a:spLocks noGrp="1"/>
          </p:cNvSpPr>
          <p:nvPr>
            <p:ph type="sldNum" sz="quarter" idx="10"/>
          </p:nvPr>
        </p:nvSpPr>
        <p:spPr/>
        <p:txBody>
          <a:bodyPr/>
          <a:lstStyle>
            <a:lvl1pPr>
              <a:defRPr/>
            </a:lvl1pPr>
          </a:lstStyle>
          <a:p>
            <a:pPr>
              <a:defRPr/>
            </a:pPr>
            <a:fld id="{615C5588-121C-0642-A4C5-08A05F9A2E31}" type="slidenum">
              <a:rPr lang="en-US"/>
              <a:pPr>
                <a:defRPr/>
              </a:pPr>
              <a:t>‹#›</a:t>
            </a:fld>
            <a:endParaRPr lang="en-US" dirty="0"/>
          </a:p>
        </p:txBody>
      </p:sp>
    </p:spTree>
    <p:extLst>
      <p:ext uri="{BB962C8B-B14F-4D97-AF65-F5344CB8AC3E}">
        <p14:creationId xmlns:p14="http://schemas.microsoft.com/office/powerpoint/2010/main" val="325057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95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42962" y="2707730"/>
            <a:ext cx="5745656" cy="892061"/>
          </a:xfrm>
        </p:spPr>
        <p:txBody>
          <a:bodyPr anchor="t">
            <a:noAutofit/>
          </a:bodyPr>
          <a:lstStyle>
            <a:lvl1pPr algn="ctr">
              <a:defRPr sz="4500" b="1" cap="all"/>
            </a:lvl1pPr>
          </a:lstStyle>
          <a:p>
            <a:r>
              <a:rPr lang="en-US" smtClean="0"/>
              <a:t>Click to edit Master title style</a:t>
            </a:r>
            <a:endParaRPr lang="en-US" dirty="0"/>
          </a:p>
        </p:txBody>
      </p:sp>
      <p:sp>
        <p:nvSpPr>
          <p:cNvPr id="5" name="Slide Number Placeholder 5"/>
          <p:cNvSpPr>
            <a:spLocks noGrp="1"/>
          </p:cNvSpPr>
          <p:nvPr>
            <p:ph type="sldNum" sz="quarter" idx="10"/>
          </p:nvPr>
        </p:nvSpPr>
        <p:spPr/>
        <p:txBody>
          <a:bodyPr/>
          <a:lstStyle>
            <a:lvl1pPr>
              <a:defRPr/>
            </a:lvl1pPr>
          </a:lstStyle>
          <a:p>
            <a:pPr>
              <a:defRPr/>
            </a:pPr>
            <a:fld id="{09AE9EE1-B52D-164C-AF48-85D2649BE13D}" type="slidenum">
              <a:rPr lang="en-US"/>
              <a:pPr>
                <a:defRPr/>
              </a:pPr>
              <a:t>‹#›</a:t>
            </a:fld>
            <a:endParaRPr lang="en-US"/>
          </a:p>
        </p:txBody>
      </p:sp>
    </p:spTree>
    <p:extLst>
      <p:ext uri="{BB962C8B-B14F-4D97-AF65-F5344CB8AC3E}">
        <p14:creationId xmlns:p14="http://schemas.microsoft.com/office/powerpoint/2010/main" val="98753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270000" y="65087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4" name="TextBox 3"/>
          <p:cNvSpPr txBox="1">
            <a:spLocks noChangeArrowheads="1"/>
          </p:cNvSpPr>
          <p:nvPr userDrawn="1"/>
        </p:nvSpPr>
        <p:spPr bwMode="auto">
          <a:xfrm>
            <a:off x="1031875" y="64452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5" name="Title 1"/>
          <p:cNvSpPr>
            <a:spLocks noGrp="1"/>
          </p:cNvSpPr>
          <p:nvPr>
            <p:ph type="title"/>
          </p:nvPr>
        </p:nvSpPr>
        <p:spPr>
          <a:xfrm>
            <a:off x="255754" y="131380"/>
            <a:ext cx="6646041" cy="472966"/>
          </a:xfrm>
        </p:spPr>
        <p:txBody>
          <a:bodyPr/>
          <a:lstStyle/>
          <a:p>
            <a:endParaRPr lang="en-US" dirty="0"/>
          </a:p>
        </p:txBody>
      </p:sp>
      <p:sp>
        <p:nvSpPr>
          <p:cNvPr id="6" name="Slide Number Placeholder 3"/>
          <p:cNvSpPr>
            <a:spLocks noGrp="1"/>
          </p:cNvSpPr>
          <p:nvPr>
            <p:ph type="sldNum" sz="quarter" idx="10"/>
          </p:nvPr>
        </p:nvSpPr>
        <p:spPr/>
        <p:txBody>
          <a:bodyPr/>
          <a:lstStyle>
            <a:lvl1pPr>
              <a:defRPr/>
            </a:lvl1pPr>
          </a:lstStyle>
          <a:p>
            <a:pPr>
              <a:defRPr/>
            </a:pPr>
            <a:fld id="{C1751680-9CF2-654B-8509-E947955CE378}" type="slidenum">
              <a:rPr lang="en-US"/>
              <a:pPr>
                <a:defRPr/>
              </a:pPr>
              <a:t>‹#›</a:t>
            </a:fld>
            <a:endParaRPr lang="en-US"/>
          </a:p>
        </p:txBody>
      </p:sp>
    </p:spTree>
    <p:extLst>
      <p:ext uri="{BB962C8B-B14F-4D97-AF65-F5344CB8AC3E}">
        <p14:creationId xmlns:p14="http://schemas.microsoft.com/office/powerpoint/2010/main" val="411673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69177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206101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dirty="0"/>
          </a:p>
        </p:txBody>
      </p:sp>
      <p:sp>
        <p:nvSpPr>
          <p:cNvPr id="9" name="Text Placeholder 6"/>
          <p:cNvSpPr txBox="1">
            <a:spLocks/>
          </p:cNvSpPr>
          <p:nvPr userDrawn="1"/>
        </p:nvSpPr>
        <p:spPr>
          <a:xfrm>
            <a:off x="324068" y="6323170"/>
            <a:ext cx="3526571"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smtClean="0"/>
              <a:t>NIEM 302:</a:t>
            </a:r>
            <a:r>
              <a:rPr lang="en-US" sz="1200" baseline="0" dirty="0" smtClean="0"/>
              <a:t> Build &amp; Validate an IEPD</a:t>
            </a:r>
          </a:p>
        </p:txBody>
      </p:sp>
    </p:spTree>
    <p:extLst>
      <p:ext uri="{BB962C8B-B14F-4D97-AF65-F5344CB8AC3E}">
        <p14:creationId xmlns:p14="http://schemas.microsoft.com/office/powerpoint/2010/main" val="50070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Course Title Page">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762000" y="2814638"/>
            <a:ext cx="800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2400" b="1" dirty="0" smtClean="0"/>
              <a:t>National Information Exchange Model (NIEM) Training</a:t>
            </a:r>
          </a:p>
        </p:txBody>
      </p:sp>
      <p:pic>
        <p:nvPicPr>
          <p:cNvPr id="4" name="Picture 10"/>
          <p:cNvPicPr>
            <a:picLocks noChangeAspect="1"/>
          </p:cNvPicPr>
          <p:nvPr userDrawn="1"/>
        </p:nvPicPr>
        <p:blipFill>
          <a:blip r:embed="rId2" cstate="print"/>
          <a:srcRect/>
          <a:stretch>
            <a:fillRect/>
          </a:stretch>
        </p:blipFill>
        <p:spPr bwMode="auto">
          <a:xfrm>
            <a:off x="762000" y="1066800"/>
            <a:ext cx="4076700" cy="952500"/>
          </a:xfrm>
          <a:prstGeom prst="rect">
            <a:avLst/>
          </a:prstGeom>
          <a:noFill/>
          <a:ln w="9525">
            <a:noFill/>
            <a:miter lim="800000"/>
            <a:headEnd/>
            <a:tailEnd/>
          </a:ln>
        </p:spPr>
      </p:pic>
      <p:sp>
        <p:nvSpPr>
          <p:cNvPr id="17" name="Text Placeholder 16"/>
          <p:cNvSpPr>
            <a:spLocks noGrp="1"/>
          </p:cNvSpPr>
          <p:nvPr>
            <p:ph type="body" sz="quarter" idx="10"/>
          </p:nvPr>
        </p:nvSpPr>
        <p:spPr>
          <a:xfrm>
            <a:off x="762000" y="3276600"/>
            <a:ext cx="4724400" cy="990600"/>
          </a:xfrm>
        </p:spPr>
        <p:txBody>
          <a:bodyPr anchor="b">
            <a:normAutofit/>
          </a:bodyPr>
          <a:lstStyle>
            <a:lvl1pPr>
              <a:buNone/>
              <a:defRPr sz="2400" i="1"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1155700"/>
            <a:ext cx="8339328" cy="5138928"/>
          </a:xfrm>
        </p:spPr>
        <p:txBody>
          <a:bodyPr/>
          <a:lstStyle/>
          <a:p>
            <a:pPr lvl="0"/>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urse Section Header">
    <p:bg>
      <p:bgPr>
        <a:solidFill>
          <a:srgbClr val="4066B2"/>
        </a:solidFill>
        <a:effectLst/>
      </p:bgPr>
    </p:bg>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6397625" y="6592888"/>
            <a:ext cx="2312988" cy="160337"/>
          </a:xfrm>
          <a:prstGeom prst="rect">
            <a:avLst/>
          </a:prstGeom>
          <a:noFill/>
          <a:ln w="25400" algn="ctr">
            <a:noFill/>
            <a:miter lim="800000"/>
            <a:headEnd/>
            <a:tailEnd/>
          </a:ln>
        </p:spPr>
        <p:txBody>
          <a:bodyPr lIns="0" tIns="0" rIns="0" bIns="0"/>
          <a:lstStyle/>
          <a:p>
            <a:pPr algn="r">
              <a:lnSpc>
                <a:spcPts val="1075"/>
              </a:lnSpc>
            </a:pPr>
            <a:r>
              <a:rPr lang="en-US" sz="700" dirty="0">
                <a:solidFill>
                  <a:schemeClr val="bg1"/>
                </a:solidFill>
              </a:rPr>
              <a:t>National Information Exchange Model</a:t>
            </a:r>
          </a:p>
        </p:txBody>
      </p:sp>
      <p:sp>
        <p:nvSpPr>
          <p:cNvPr id="4" name="Rectangle 9"/>
          <p:cNvSpPr>
            <a:spLocks noChangeArrowheads="1"/>
          </p:cNvSpPr>
          <p:nvPr userDrawn="1"/>
        </p:nvSpPr>
        <p:spPr bwMode="auto">
          <a:xfrm>
            <a:off x="323850" y="6592888"/>
            <a:ext cx="2312988" cy="160337"/>
          </a:xfrm>
          <a:prstGeom prst="rect">
            <a:avLst/>
          </a:prstGeom>
          <a:noFill/>
          <a:ln w="25400" algn="ctr">
            <a:noFill/>
            <a:miter lim="800000"/>
            <a:headEnd/>
            <a:tailEnd/>
          </a:ln>
        </p:spPr>
        <p:txBody>
          <a:bodyPr lIns="0" tIns="0" rIns="0" bIns="0"/>
          <a:lstStyle/>
          <a:p>
            <a:pPr>
              <a:lnSpc>
                <a:spcPts val="1075"/>
              </a:lnSpc>
            </a:pPr>
            <a:r>
              <a:rPr lang="en-US" sz="700">
                <a:solidFill>
                  <a:schemeClr val="bg1"/>
                </a:solidFill>
              </a:rPr>
              <a:t>NIEM 302 Construct &amp; Validate an IEPD</a:t>
            </a:r>
          </a:p>
        </p:txBody>
      </p:sp>
      <p:sp>
        <p:nvSpPr>
          <p:cNvPr id="5" name="Text Box 5"/>
          <p:cNvSpPr txBox="1">
            <a:spLocks noChangeArrowheads="1"/>
          </p:cNvSpPr>
          <p:nvPr userDrawn="1"/>
        </p:nvSpPr>
        <p:spPr bwMode="auto">
          <a:xfrm>
            <a:off x="4460875" y="6618288"/>
            <a:ext cx="222250" cy="107950"/>
          </a:xfrm>
          <a:prstGeom prst="rect">
            <a:avLst/>
          </a:prstGeom>
          <a:noFill/>
          <a:ln>
            <a:noFill/>
          </a:ln>
          <a:effectLst>
            <a:prstShdw prst="shdw17" dist="17961" dir="2700000">
              <a:srgbClr val="85858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nchorCtr="1">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buClr>
                <a:schemeClr val="tx1"/>
              </a:buClr>
              <a:buSzPct val="65000"/>
              <a:buFont typeface="Wingdings" pitchFamily="2" charset="2"/>
              <a:buNone/>
              <a:defRPr/>
            </a:pPr>
            <a:r>
              <a:rPr lang="en-US" sz="700" smtClean="0">
                <a:solidFill>
                  <a:schemeClr val="bg1"/>
                </a:solidFill>
              </a:rPr>
              <a:t>- </a:t>
            </a:r>
            <a:fld id="{13C34D43-B074-438C-B645-1FED4F01E2FB}" type="slidenum">
              <a:rPr lang="en-US" sz="700" smtClean="0">
                <a:solidFill>
                  <a:schemeClr val="bg1"/>
                </a:solidFill>
              </a:rPr>
              <a:pPr algn="ctr">
                <a:buClr>
                  <a:schemeClr val="tx1"/>
                </a:buClr>
                <a:buSzPct val="65000"/>
                <a:buFont typeface="Wingdings" pitchFamily="2" charset="2"/>
                <a:buNone/>
                <a:defRPr/>
              </a:pPr>
              <a:t>‹#›</a:t>
            </a:fld>
            <a:r>
              <a:rPr lang="en-US" sz="700" smtClean="0">
                <a:solidFill>
                  <a:schemeClr val="bg1"/>
                </a:solidFill>
              </a:rPr>
              <a:t> -</a:t>
            </a:r>
          </a:p>
        </p:txBody>
      </p:sp>
      <p:sp>
        <p:nvSpPr>
          <p:cNvPr id="6" name="Text Placeholder 9"/>
          <p:cNvSpPr>
            <a:spLocks noGrp="1"/>
          </p:cNvSpPr>
          <p:nvPr>
            <p:ph type="body" sz="quarter" idx="10"/>
          </p:nvPr>
        </p:nvSpPr>
        <p:spPr>
          <a:xfrm>
            <a:off x="857250" y="2064258"/>
            <a:ext cx="7429500" cy="2729484"/>
          </a:xfrm>
          <a:ln w="28575">
            <a:noFill/>
          </a:ln>
        </p:spPr>
        <p:txBody>
          <a:bodyPr lIns="228600" rIns="228600" anchor="ctr" anchorCtr="1"/>
          <a:lstStyle>
            <a:lvl1pPr marL="0" indent="0" algn="ctr">
              <a:spcBef>
                <a:spcPts val="0"/>
              </a:spcBef>
              <a:buNone/>
              <a:defRPr sz="5400" b="0">
                <a:solidFill>
                  <a:schemeClr val="bg1"/>
                </a:solidFill>
                <a:latin typeface="Times New Roman" pitchFamily="18" charset="0"/>
                <a:cs typeface="Times New Roman" pitchFamily="18" charset="0"/>
              </a:defRPr>
            </a:lvl1pPr>
          </a:lstStyle>
          <a:p>
            <a:pPr lvl="0"/>
            <a:r>
              <a:rPr lang="en-US" dirty="0"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endParaRPr lang="en-US">
              <a:solidFill>
                <a:srgbClr val="8B8B8B"/>
              </a:solidFill>
              <a:latin typeface="Arial"/>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1F497D"/>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1BF83395-4407-4195-A821-1E55445A9846}" type="slidenum">
              <a:rPr lang="en-US" smtClean="0">
                <a:solidFill>
                  <a:srgbClr val="8B8B8B"/>
                </a:solidFill>
                <a:latin typeface="Arial"/>
                <a:cs typeface="+mn-cs"/>
              </a:rPr>
              <a:pPr defTabSz="457200" fontAlgn="auto">
                <a:spcBef>
                  <a:spcPts val="0"/>
                </a:spcBef>
                <a:spcAft>
                  <a:spcPts val="0"/>
                </a:spcAft>
              </a:pPr>
              <a:t>‹#›</a:t>
            </a:fld>
            <a:endParaRPr lang="en-US">
              <a:solidFill>
                <a:srgbClr val="8B8B8B"/>
              </a:solidFill>
              <a:latin typeface="Arial"/>
              <a:cs typeface="+mn-cs"/>
            </a:endParaRPr>
          </a:p>
        </p:txBody>
      </p:sp>
    </p:spTree>
    <p:extLst>
      <p:ext uri="{BB962C8B-B14F-4D97-AF65-F5344CB8AC3E}">
        <p14:creationId xmlns:p14="http://schemas.microsoft.com/office/powerpoint/2010/main" val="14289667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7" Type="http://schemas.openxmlformats.org/officeDocument/2006/relationships/image" Target="../media/image1.jp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theme" Target="../theme/theme3.xml"/><Relationship Id="rId7" Type="http://schemas.openxmlformats.org/officeDocument/2006/relationships/image" Target="../media/image1.jp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302</a:t>
            </a:r>
            <a:endParaRPr lang="en-US" dirty="0"/>
          </a:p>
        </p:txBody>
      </p:sp>
    </p:spTree>
    <p:extLst>
      <p:ext uri="{BB962C8B-B14F-4D97-AF65-F5344CB8AC3E}">
        <p14:creationId xmlns:p14="http://schemas.microsoft.com/office/powerpoint/2010/main" val="4087555704"/>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7" r:id="rId9"/>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5588" y="131763"/>
            <a:ext cx="6646862" cy="473075"/>
          </a:xfrm>
          <a:prstGeom prst="rect">
            <a:avLst/>
          </a:prstGeom>
        </p:spPr>
        <p:txBody>
          <a:bodyPr vert="horz" lIns="91440" tIns="45720" rIns="91440" bIns="45720" rtlCol="0" anchor="ctr">
            <a:normAutofit/>
          </a:bodyPr>
          <a:lstStyle/>
          <a:p>
            <a:endParaRPr lang="en-US" dirty="0"/>
          </a:p>
        </p:txBody>
      </p:sp>
      <p:sp>
        <p:nvSpPr>
          <p:cNvPr id="1027" name="Text Placeholder 2"/>
          <p:cNvSpPr>
            <a:spLocks noGrp="1"/>
          </p:cNvSpPr>
          <p:nvPr>
            <p:ph type="body" idx="1"/>
          </p:nvPr>
        </p:nvSpPr>
        <p:spPr bwMode="auto">
          <a:xfrm>
            <a:off x="323850" y="1122363"/>
            <a:ext cx="83629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6311900"/>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pPr>
              <a:defRPr/>
            </a:pPr>
            <a:fld id="{76C6A57A-E5D9-9B42-9420-964AC988B3DE}" type="slidenum">
              <a:rPr lang="en-US">
                <a:ea typeface="ＭＳ Ｐゴシック" charset="0"/>
              </a:rPr>
              <a:pPr>
                <a:defRPr/>
              </a:pPr>
              <a:t>‹#›</a:t>
            </a:fld>
            <a:endParaRPr lang="en-US" dirty="0">
              <a:ea typeface="ＭＳ Ｐゴシック" charset="0"/>
            </a:endParaRPr>
          </a:p>
        </p:txBody>
      </p:sp>
      <p:sp>
        <p:nvSpPr>
          <p:cNvPr id="7" name="Text Placeholder 6"/>
          <p:cNvSpPr txBox="1">
            <a:spLocks/>
          </p:cNvSpPr>
          <p:nvPr userDrawn="1"/>
        </p:nvSpPr>
        <p:spPr>
          <a:xfrm>
            <a:off x="323850" y="6296025"/>
            <a:ext cx="2005013"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smtClean="0">
                <a:solidFill>
                  <a:prstClr val="white"/>
                </a:solidFill>
              </a:rPr>
              <a:t>NIEM 200</a:t>
            </a:r>
            <a:endParaRPr lang="en-US" dirty="0">
              <a:solidFill>
                <a:prstClr val="white"/>
              </a:solidFill>
            </a:endParaRPr>
          </a:p>
        </p:txBody>
      </p:sp>
    </p:spTree>
    <p:extLst>
      <p:ext uri="{BB962C8B-B14F-4D97-AF65-F5344CB8AC3E}">
        <p14:creationId xmlns:p14="http://schemas.microsoft.com/office/powerpoint/2010/main" val="475611593"/>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Lst>
  <p:hf hdr="0" ftr="0" dt="0"/>
  <p:txStyles>
    <p:title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p:titleStyle>
    <p:body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5588" y="131763"/>
            <a:ext cx="6646862" cy="473075"/>
          </a:xfrm>
          <a:prstGeom prst="rect">
            <a:avLst/>
          </a:prstGeom>
        </p:spPr>
        <p:txBody>
          <a:bodyPr vert="horz" lIns="91440" tIns="45720" rIns="91440" bIns="45720" rtlCol="0" anchor="ctr">
            <a:normAutofit/>
          </a:bodyPr>
          <a:lstStyle/>
          <a:p>
            <a:endParaRPr lang="en-US" dirty="0"/>
          </a:p>
        </p:txBody>
      </p:sp>
      <p:sp>
        <p:nvSpPr>
          <p:cNvPr id="1027" name="Text Placeholder 2"/>
          <p:cNvSpPr>
            <a:spLocks noGrp="1"/>
          </p:cNvSpPr>
          <p:nvPr>
            <p:ph type="body" idx="1"/>
          </p:nvPr>
        </p:nvSpPr>
        <p:spPr bwMode="auto">
          <a:xfrm>
            <a:off x="323850" y="1122363"/>
            <a:ext cx="83629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6311900"/>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pPr>
              <a:defRPr/>
            </a:pPr>
            <a:fld id="{76C6A57A-E5D9-9B42-9420-964AC988B3DE}" type="slidenum">
              <a:rPr lang="en-US">
                <a:ea typeface="ＭＳ Ｐゴシック" charset="0"/>
              </a:rPr>
              <a:pPr>
                <a:defRPr/>
              </a:pPr>
              <a:t>‹#›</a:t>
            </a:fld>
            <a:endParaRPr lang="en-US" dirty="0">
              <a:ea typeface="ＭＳ Ｐゴシック" charset="0"/>
            </a:endParaRPr>
          </a:p>
        </p:txBody>
      </p:sp>
      <p:sp>
        <p:nvSpPr>
          <p:cNvPr id="7" name="Text Placeholder 6"/>
          <p:cNvSpPr txBox="1">
            <a:spLocks/>
          </p:cNvSpPr>
          <p:nvPr userDrawn="1"/>
        </p:nvSpPr>
        <p:spPr>
          <a:xfrm>
            <a:off x="323850" y="6296025"/>
            <a:ext cx="2005013"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smtClean="0">
                <a:solidFill>
                  <a:prstClr val="white"/>
                </a:solidFill>
              </a:rPr>
              <a:t>NIEM 200</a:t>
            </a:r>
            <a:endParaRPr lang="en-US" dirty="0">
              <a:solidFill>
                <a:prstClr val="white"/>
              </a:solidFill>
            </a:endParaRPr>
          </a:p>
        </p:txBody>
      </p:sp>
    </p:spTree>
    <p:extLst>
      <p:ext uri="{BB962C8B-B14F-4D97-AF65-F5344CB8AC3E}">
        <p14:creationId xmlns:p14="http://schemas.microsoft.com/office/powerpoint/2010/main" val="1001932758"/>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Lst>
  <p:hf hdr="0" ftr="0" dt="0"/>
  <p:txStyles>
    <p:title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p:titleStyle>
    <p:body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 Target="slide25.xml"/><Relationship Id="rId4"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 Target="slide16.xml"/><Relationship Id="rId4" Type="http://schemas.openxmlformats.org/officeDocument/2006/relationships/slide" Target="slide25.xml"/><Relationship Id="rId5"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14.xml"/><Relationship Id="rId5" Type="http://schemas.openxmlformats.org/officeDocument/2006/relationships/slide" Target="slide41.xml"/><Relationship Id="rId6" Type="http://schemas.openxmlformats.org/officeDocument/2006/relationships/slide" Target="slide81.xml"/><Relationship Id="rId7" Type="http://schemas.openxmlformats.org/officeDocument/2006/relationships/slide" Target="slide16.xml"/><Relationship Id="rId8" Type="http://schemas.openxmlformats.org/officeDocument/2006/relationships/slide" Target="slide25.xml"/><Relationship Id="rId9"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www.niem.gov/SSGT"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 Target="slide16.xml"/><Relationship Id="rId4" Type="http://schemas.openxmlformats.org/officeDocument/2006/relationships/slide" Target="slide25.xml"/><Relationship Id="rId5"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niem.gov/CLG" TargetMode="External"/><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reference.niem.gov/niem/resource/mpd/catalog/1.0/exampl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 Target="slide16.xml"/><Relationship Id="rId4" Type="http://schemas.openxmlformats.org/officeDocument/2006/relationships/slide" Target="slide25.xml"/><Relationship Id="rId5"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hyperlink" Target="http://www.niem.gov/tools" TargetMode="External"/><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hyperlink" Target="http://NIEM.gov/training" TargetMode="External"/><Relationship Id="rId8" Type="http://schemas.openxmlformats.org/officeDocument/2006/relationships/hyperlink" Target="http://www.NIEM.gov/webinars" TargetMode="External"/><Relationship Id="rId9" Type="http://schemas.openxmlformats.org/officeDocument/2006/relationships/hyperlink" Target="http://www.NIEM.gov/contactus" TargetMode="External"/><Relationship Id="rId10" Type="http://schemas.openxmlformats.org/officeDocument/2006/relationships/hyperlink" Target="http://NIEM.gov/reference" TargetMode="External"/><Relationship Id="rId11" Type="http://schemas.openxmlformats.org/officeDocument/2006/relationships/hyperlink" Target="http://NIEM.gov" TargetMode="External"/><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3.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2112902" y="2362200"/>
            <a:ext cx="4918197" cy="1238250"/>
          </a:xfrm>
        </p:spPr>
        <p:txBody>
          <a:bodyPr>
            <a:normAutofit/>
          </a:bodyPr>
          <a:lstStyle/>
          <a:p>
            <a:r>
              <a:rPr lang="en-US" sz="8000" dirty="0"/>
              <a:t>NIEM 302</a:t>
            </a:r>
          </a:p>
        </p:txBody>
      </p:sp>
      <p:sp>
        <p:nvSpPr>
          <p:cNvPr id="6" name="Text Placeholder 1"/>
          <p:cNvSpPr txBox="1">
            <a:spLocks/>
          </p:cNvSpPr>
          <p:nvPr/>
        </p:nvSpPr>
        <p:spPr>
          <a:xfrm>
            <a:off x="1371600" y="3737297"/>
            <a:ext cx="6400800" cy="580703"/>
          </a:xfrm>
          <a:prstGeom prst="rect">
            <a:avLst/>
          </a:prstGeom>
        </p:spPr>
        <p:txBody>
          <a:bodyPr>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rgbClr val="D9D9D9"/>
                </a:solidFill>
                <a:latin typeface="Arial" charset="0"/>
                <a:cs typeface="Arial" charset="0"/>
              </a:rPr>
              <a:t>Build &amp; Validate an IEPD</a:t>
            </a:r>
          </a:p>
        </p:txBody>
      </p:sp>
      <p:sp>
        <p:nvSpPr>
          <p:cNvPr id="4" name="TextBox 3"/>
          <p:cNvSpPr txBox="1"/>
          <p:nvPr/>
        </p:nvSpPr>
        <p:spPr>
          <a:xfrm>
            <a:off x="575316" y="5598268"/>
            <a:ext cx="4146619" cy="1020423"/>
          </a:xfrm>
          <a:prstGeom prst="rect">
            <a:avLst/>
          </a:prstGeom>
        </p:spPr>
        <p:txBody>
          <a:bodyPr vert="horz" wrap="square" lIns="91440" tIns="45720" rIns="91440" bIns="45720" rtlCol="0">
            <a:normAutofit/>
          </a:bodyPr>
          <a:lstStyle/>
          <a:p>
            <a:pPr algn="l"/>
            <a:r>
              <a:rPr lang="en-US" sz="1600" b="1" dirty="0" smtClean="0">
                <a:solidFill>
                  <a:srgbClr val="D9D9D9"/>
                </a:solidFill>
                <a:latin typeface="Arial"/>
                <a:cs typeface="Arial"/>
              </a:rPr>
              <a:t>Presenter Name</a:t>
            </a:r>
          </a:p>
          <a:p>
            <a:pPr algn="l"/>
            <a:r>
              <a:rPr lang="en-US" sz="1600" i="1" dirty="0" smtClean="0">
                <a:solidFill>
                  <a:srgbClr val="D9D9D9"/>
                </a:solidFill>
                <a:latin typeface="Arial"/>
                <a:cs typeface="Arial"/>
              </a:rPr>
              <a:t>Organization</a:t>
            </a:r>
          </a:p>
          <a:p>
            <a:pPr algn="l"/>
            <a:r>
              <a:rPr lang="en-US" sz="1600" dirty="0" smtClean="0">
                <a:solidFill>
                  <a:srgbClr val="D9D9D9"/>
                </a:solidFill>
                <a:latin typeface="Arial"/>
                <a:cs typeface="Arial"/>
              </a:rPr>
              <a:t>Date</a:t>
            </a:r>
          </a:p>
        </p:txBody>
      </p:sp>
      <p:sp>
        <p:nvSpPr>
          <p:cNvPr id="7" name="TextBox 6"/>
          <p:cNvSpPr txBox="1"/>
          <p:nvPr/>
        </p:nvSpPr>
        <p:spPr>
          <a:xfrm>
            <a:off x="5740400" y="6243638"/>
            <a:ext cx="2446338" cy="277812"/>
          </a:xfrm>
          <a:prstGeom prst="rect">
            <a:avLst/>
          </a:prstGeom>
          <a:noFill/>
        </p:spPr>
        <p:txBody>
          <a:bodyPr>
            <a:spAutoFit/>
          </a:bodyPr>
          <a:lstStyle/>
          <a:p>
            <a:pPr algn="r">
              <a:defRPr/>
            </a:pPr>
            <a:r>
              <a:rPr lang="en-US" sz="1200" b="1" spc="150" dirty="0">
                <a:solidFill>
                  <a:prstClr val="white"/>
                </a:solidFill>
                <a:latin typeface="Arial"/>
                <a:ea typeface="ＭＳ Ｐゴシック" charset="0"/>
                <a:cs typeface="Arial"/>
              </a:rPr>
              <a:t>TRAINING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10</a:t>
            </a:fld>
            <a:endParaRPr lang="en-US" dirty="0"/>
          </a:p>
        </p:txBody>
      </p:sp>
      <p:sp>
        <p:nvSpPr>
          <p:cNvPr id="4" name="Title 3"/>
          <p:cNvSpPr>
            <a:spLocks noGrp="1"/>
          </p:cNvSpPr>
          <p:nvPr>
            <p:ph type="title"/>
          </p:nvPr>
        </p:nvSpPr>
        <p:spPr/>
        <p:txBody>
          <a:bodyPr/>
          <a:lstStyle/>
          <a:p>
            <a:r>
              <a:rPr lang="en-US"/>
              <a:t>Maintain an Exchange</a:t>
            </a:r>
          </a:p>
        </p:txBody>
      </p:sp>
      <p:grpSp>
        <p:nvGrpSpPr>
          <p:cNvPr id="40" name="Group 39"/>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Content Placeholder 1"/>
          <p:cNvSpPr>
            <a:spLocks noGrp="1"/>
          </p:cNvSpPr>
          <p:nvPr>
            <p:ph idx="1"/>
          </p:nvPr>
        </p:nvSpPr>
        <p:spPr>
          <a:xfrm>
            <a:off x="323850" y="908050"/>
            <a:ext cx="7229475" cy="762000"/>
          </a:xfrm>
        </p:spPr>
        <p:txBody>
          <a:bodyPr/>
          <a:lstStyle/>
          <a:p>
            <a:pPr marL="0" indent="0" eaLnBrk="1" hangingPunct="1">
              <a:spcAft>
                <a:spcPct val="0"/>
              </a:spcAft>
              <a:buFont typeface="Wingdings" charset="0"/>
              <a:buNone/>
            </a:pPr>
            <a:r>
              <a:rPr lang="en-US" dirty="0">
                <a:solidFill>
                  <a:srgbClr val="666869"/>
                </a:solidFill>
                <a:latin typeface="Arial" charset="0"/>
                <a:cs typeface="ＭＳ Ｐゴシック" charset="0"/>
              </a:rPr>
              <a:t>After the project is complete, the IEPD needs to be maintained throughout its existence.</a:t>
            </a:r>
          </a:p>
        </p:txBody>
      </p:sp>
      <p:graphicFrame>
        <p:nvGraphicFramePr>
          <p:cNvPr id="48" name="Table 47"/>
          <p:cNvGraphicFramePr>
            <a:graphicFrameLocks noGrp="1"/>
          </p:cNvGraphicFramePr>
          <p:nvPr>
            <p:extLst>
              <p:ext uri="{D42A27DB-BD31-4B8C-83A1-F6EECF244321}">
                <p14:modId xmlns:p14="http://schemas.microsoft.com/office/powerpoint/2010/main" val="2948742998"/>
              </p:ext>
            </p:extLst>
          </p:nvPr>
        </p:nvGraphicFramePr>
        <p:xfrm>
          <a:off x="324069" y="1701650"/>
          <a:ext cx="5339326" cy="4322215"/>
        </p:xfrm>
        <a:graphic>
          <a:graphicData uri="http://schemas.openxmlformats.org/drawingml/2006/table">
            <a:tbl>
              <a:tblPr firstRow="1" bandRow="1">
                <a:tableStyleId>{E8034E78-7F5D-4C2E-B375-FC64B27BC917}</a:tableStyleId>
              </a:tblPr>
              <a:tblGrid>
                <a:gridCol w="842022"/>
                <a:gridCol w="4497304"/>
              </a:tblGrid>
              <a:tr h="650221">
                <a:tc gridSpan="2">
                  <a:txBody>
                    <a:bodyPr/>
                    <a:lstStyle/>
                    <a:p>
                      <a:pPr marL="0" algn="ctr"/>
                      <a:r>
                        <a:rPr lang="en-US" sz="2500" dirty="0"/>
                        <a:t>To sustain an IEPD:</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hMerge="1">
                  <a:txBody>
                    <a:bodyPr/>
                    <a:lstStyle/>
                    <a:p>
                      <a:pPr marL="0" algn="ctr"/>
                      <a:endParaRPr lang="en-US" sz="2500"/>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886862">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600" dirty="0" smtClean="0">
                          <a:solidFill>
                            <a:schemeClr val="tx1">
                              <a:lumMod val="75000"/>
                            </a:schemeClr>
                          </a:solidFill>
                        </a:rPr>
                        <a:t>Ensure that any changes to an information exchange are correctly reflected within the IEPD.</a:t>
                      </a:r>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921597">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600" dirty="0">
                          <a:solidFill>
                            <a:schemeClr val="tx1">
                              <a:lumMod val="75000"/>
                            </a:schemeClr>
                          </a:solidFill>
                        </a:rPr>
                        <a:t>A governance process, if applicable, should be established to actively manage the changes identified for an IEPD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886862">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prstClr val="white">
                          <a:lumMod val="85000"/>
                        </a:prstClr>
                      </a:solidFill>
                      <a:prstDash val="solid"/>
                      <a:round/>
                      <a:headEnd type="none" w="med" len="med"/>
                      <a:tailEnd type="none" w="med" len="med"/>
                    </a:lnB>
                  </a:tcPr>
                </a:tc>
                <a:tc>
                  <a:txBody>
                    <a:bodyPr/>
                    <a:lstStyle/>
                    <a:p>
                      <a:pPr marL="91440"/>
                      <a:r>
                        <a:rPr lang="en-US" sz="1600" dirty="0" smtClean="0">
                          <a:solidFill>
                            <a:schemeClr val="tx1">
                              <a:lumMod val="75000"/>
                            </a:schemeClr>
                          </a:solidFill>
                        </a:rPr>
                        <a:t>Over time, the technical architecture of the information exchange</a:t>
                      </a:r>
                      <a:r>
                        <a:rPr lang="en-US" sz="1600" baseline="0" dirty="0" smtClean="0">
                          <a:solidFill>
                            <a:schemeClr val="tx1">
                              <a:lumMod val="75000"/>
                            </a:schemeClr>
                          </a:solidFill>
                        </a:rPr>
                        <a:t> is likely to change; update the IEPD to reflect these changes.</a:t>
                      </a:r>
                      <a:r>
                        <a:rPr lang="en-US" sz="1600" dirty="0">
                          <a:solidFill>
                            <a:schemeClr val="tx1">
                              <a:lumMod val="75000"/>
                            </a:schemeClr>
                          </a:solidFill>
                        </a:rPr>
                        <a:t>	</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prstClr val="white">
                          <a:lumMod val="85000"/>
                        </a:prstClr>
                      </a:solidFill>
                      <a:prstDash val="solid"/>
                      <a:round/>
                      <a:headEnd type="none" w="med" len="med"/>
                      <a:tailEnd type="none" w="med" len="med"/>
                    </a:lnB>
                  </a:tcPr>
                </a:tc>
              </a:tr>
              <a:tr h="921597">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tcPr>
                </a:tc>
                <a:tc>
                  <a:txBody>
                    <a:bodyPr/>
                    <a:lstStyle/>
                    <a:p>
                      <a:pPr marL="91440"/>
                      <a:r>
                        <a:rPr lang="en-US" sz="1600" dirty="0" smtClean="0">
                          <a:solidFill>
                            <a:schemeClr val="tx1">
                              <a:lumMod val="75000"/>
                            </a:schemeClr>
                          </a:solidFill>
                        </a:rPr>
                        <a:t>Once changes are made to the IEPD, publish a new version of the IEPD</a:t>
                      </a:r>
                      <a:r>
                        <a:rPr lang="en-US" sz="1600" baseline="0" dirty="0" smtClean="0">
                          <a:solidFill>
                            <a:schemeClr val="tx1">
                              <a:lumMod val="75000"/>
                            </a:schemeClr>
                          </a:solidFill>
                        </a:rPr>
                        <a:t> within online repositories. </a:t>
                      </a:r>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tcPr>
                </a:tc>
              </a:tr>
            </a:tbl>
          </a:graphicData>
        </a:graphic>
      </p:graphicFrame>
      <p:grpSp>
        <p:nvGrpSpPr>
          <p:cNvPr id="49" name="Group 48"/>
          <p:cNvGrpSpPr/>
          <p:nvPr/>
        </p:nvGrpSpPr>
        <p:grpSpPr>
          <a:xfrm>
            <a:off x="522361" y="2565416"/>
            <a:ext cx="468741" cy="468741"/>
            <a:chOff x="335614" y="2358739"/>
            <a:chExt cx="593436" cy="593436"/>
          </a:xfrm>
        </p:grpSpPr>
        <p:sp>
          <p:nvSpPr>
            <p:cNvPr id="50" name="Oval 49"/>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454532" y="2459180"/>
              <a:ext cx="342900" cy="368300"/>
            </a:xfrm>
            <a:prstGeom prst="rect">
              <a:avLst/>
            </a:prstGeom>
          </p:spPr>
        </p:pic>
      </p:grpSp>
      <p:grpSp>
        <p:nvGrpSpPr>
          <p:cNvPr id="52" name="Group 51"/>
          <p:cNvGrpSpPr/>
          <p:nvPr/>
        </p:nvGrpSpPr>
        <p:grpSpPr>
          <a:xfrm>
            <a:off x="522361" y="3453264"/>
            <a:ext cx="468741" cy="468741"/>
            <a:chOff x="335614" y="2358739"/>
            <a:chExt cx="593436" cy="593436"/>
          </a:xfrm>
        </p:grpSpPr>
        <p:sp>
          <p:nvSpPr>
            <p:cNvPr id="53" name="Oval 52"/>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4" name="Picture 53"/>
            <p:cNvPicPr>
              <a:picLocks noChangeAspect="1"/>
            </p:cNvPicPr>
            <p:nvPr/>
          </p:nvPicPr>
          <p:blipFill>
            <a:blip r:embed="rId3"/>
            <a:stretch>
              <a:fillRect/>
            </a:stretch>
          </p:blipFill>
          <p:spPr>
            <a:xfrm>
              <a:off x="454532" y="2459180"/>
              <a:ext cx="342900" cy="368300"/>
            </a:xfrm>
            <a:prstGeom prst="rect">
              <a:avLst/>
            </a:prstGeom>
          </p:spPr>
        </p:pic>
      </p:grpSp>
      <p:grpSp>
        <p:nvGrpSpPr>
          <p:cNvPr id="55" name="Group 54"/>
          <p:cNvGrpSpPr/>
          <p:nvPr/>
        </p:nvGrpSpPr>
        <p:grpSpPr>
          <a:xfrm>
            <a:off x="522361" y="4374887"/>
            <a:ext cx="468741" cy="468741"/>
            <a:chOff x="335614" y="2358739"/>
            <a:chExt cx="593436" cy="593436"/>
          </a:xfrm>
        </p:grpSpPr>
        <p:sp>
          <p:nvSpPr>
            <p:cNvPr id="56" name="Oval 55"/>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7" name="Picture 56"/>
            <p:cNvPicPr>
              <a:picLocks noChangeAspect="1"/>
            </p:cNvPicPr>
            <p:nvPr/>
          </p:nvPicPr>
          <p:blipFill>
            <a:blip r:embed="rId3"/>
            <a:stretch>
              <a:fillRect/>
            </a:stretch>
          </p:blipFill>
          <p:spPr>
            <a:xfrm>
              <a:off x="454532" y="2459180"/>
              <a:ext cx="342900" cy="368300"/>
            </a:xfrm>
            <a:prstGeom prst="rect">
              <a:avLst/>
            </a:prstGeom>
          </p:spPr>
        </p:pic>
      </p:grpSp>
      <p:sp>
        <p:nvSpPr>
          <p:cNvPr id="58" name="Rounded Rectangle 57"/>
          <p:cNvSpPr/>
          <p:nvPr/>
        </p:nvSpPr>
        <p:spPr bwMode="auto">
          <a:xfrm>
            <a:off x="6084219" y="2091096"/>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endParaRPr lang="en-US" b="1" spc="-50" dirty="0">
              <a:solidFill>
                <a:srgbClr val="304776"/>
              </a:solidFill>
              <a:cs typeface="Arial"/>
            </a:endParaRPr>
          </a:p>
          <a:p>
            <a:pPr algn="ctr">
              <a:lnSpc>
                <a:spcPts val="2360"/>
              </a:lnSpc>
              <a:defRPr/>
            </a:pPr>
            <a:r>
              <a:rPr lang="en-US" b="1" spc="-50" dirty="0">
                <a:solidFill>
                  <a:srgbClr val="304776"/>
                </a:solidFill>
                <a:cs typeface="Arial"/>
              </a:rPr>
              <a:t>Choosing to </a:t>
            </a:r>
            <a:r>
              <a:rPr lang="en-US" b="1" spc="-50" dirty="0" smtClean="0">
                <a:solidFill>
                  <a:srgbClr val="304776"/>
                </a:solidFill>
                <a:cs typeface="Arial"/>
              </a:rPr>
              <a:t>NOT </a:t>
            </a:r>
            <a:r>
              <a:rPr lang="en-US" b="1" spc="-50" dirty="0">
                <a:solidFill>
                  <a:srgbClr val="304776"/>
                </a:solidFill>
                <a:cs typeface="Arial"/>
              </a:rPr>
              <a:t>maintain an IEPD inhibits re-use within and outside the organization. </a:t>
            </a:r>
          </a:p>
        </p:txBody>
      </p:sp>
      <p:grpSp>
        <p:nvGrpSpPr>
          <p:cNvPr id="59" name="Group 58"/>
          <p:cNvGrpSpPr/>
          <p:nvPr/>
        </p:nvGrpSpPr>
        <p:grpSpPr>
          <a:xfrm>
            <a:off x="7117975" y="2334177"/>
            <a:ext cx="468741" cy="553998"/>
            <a:chOff x="7383097" y="2200715"/>
            <a:chExt cx="468741" cy="553998"/>
          </a:xfrm>
        </p:grpSpPr>
        <p:sp>
          <p:nvSpPr>
            <p:cNvPr id="60" name="Oval 59"/>
            <p:cNvSpPr/>
            <p:nvPr/>
          </p:nvSpPr>
          <p:spPr>
            <a:xfrm>
              <a:off x="7383097" y="2251364"/>
              <a:ext cx="468741" cy="468741"/>
            </a:xfrm>
            <a:prstGeom prst="ellipse">
              <a:avLst/>
            </a:prstGeom>
            <a:solidFill>
              <a:schemeClr val="accent6">
                <a:lumMod val="50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TextBox 60"/>
            <p:cNvSpPr txBox="1"/>
            <p:nvPr/>
          </p:nvSpPr>
          <p:spPr>
            <a:xfrm>
              <a:off x="7466236" y="2200715"/>
              <a:ext cx="312781" cy="553998"/>
            </a:xfrm>
            <a:prstGeom prst="rect">
              <a:avLst/>
            </a:prstGeom>
            <a:noFill/>
          </p:spPr>
          <p:txBody>
            <a:bodyPr wrap="none" rtlCol="0">
              <a:spAutoFit/>
            </a:bodyPr>
            <a:lstStyle/>
            <a:p>
              <a:r>
                <a:rPr lang="en-US" sz="3000" b="1" dirty="0" smtClean="0">
                  <a:solidFill>
                    <a:schemeClr val="bg1"/>
                  </a:solidFill>
                </a:rPr>
                <a:t>!</a:t>
              </a:r>
            </a:p>
          </p:txBody>
        </p:sp>
      </p:grpSp>
      <p:grpSp>
        <p:nvGrpSpPr>
          <p:cNvPr id="62" name="Group 61"/>
          <p:cNvGrpSpPr/>
          <p:nvPr/>
        </p:nvGrpSpPr>
        <p:grpSpPr>
          <a:xfrm>
            <a:off x="522361" y="5345456"/>
            <a:ext cx="468741" cy="468741"/>
            <a:chOff x="335614" y="2358739"/>
            <a:chExt cx="593436" cy="593436"/>
          </a:xfrm>
        </p:grpSpPr>
        <p:sp>
          <p:nvSpPr>
            <p:cNvPr id="63" name="Oval 62"/>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4" name="Picture 63"/>
            <p:cNvPicPr>
              <a:picLocks noChangeAspect="1"/>
            </p:cNvPicPr>
            <p:nvPr/>
          </p:nvPicPr>
          <p:blipFill>
            <a:blip r:embed="rId3"/>
            <a:stretch>
              <a:fillRect/>
            </a:stretch>
          </p:blipFill>
          <p:spPr>
            <a:xfrm>
              <a:off x="454532" y="2459180"/>
              <a:ext cx="342900" cy="368300"/>
            </a:xfrm>
            <a:prstGeom prst="rect">
              <a:avLst/>
            </a:prstGeom>
          </p:spPr>
        </p:pic>
      </p:grpSp>
    </p:spTree>
    <p:extLst>
      <p:ext uri="{BB962C8B-B14F-4D97-AF65-F5344CB8AC3E}">
        <p14:creationId xmlns:p14="http://schemas.microsoft.com/office/powerpoint/2010/main" val="743667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11</a:t>
            </a:fld>
            <a:endParaRPr lang="en-US" dirty="0"/>
          </a:p>
        </p:txBody>
      </p:sp>
      <p:sp>
        <p:nvSpPr>
          <p:cNvPr id="6"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1 -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446688" y="1446162"/>
            <a:ext cx="853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R="0" fontAlgn="auto" latinLnBrk="0">
              <a:lnSpc>
                <a:spcPct val="100000"/>
              </a:lnSpc>
              <a:spcBef>
                <a:spcPct val="30000"/>
              </a:spcBef>
              <a:spcAft>
                <a:spcPts val="0"/>
              </a:spcAft>
              <a:buClrTx/>
              <a:buSzTx/>
              <a:tabLst/>
              <a:defRPr/>
            </a:pPr>
            <a:r>
              <a:rPr lang="en-US" sz="1800" b="1" i="0" dirty="0">
                <a:solidFill>
                  <a:schemeClr val="tx2"/>
                </a:solidFill>
                <a:latin typeface="Arial"/>
                <a:cs typeface="+mn-cs"/>
              </a:rPr>
              <a:t>Which of the following is true for Exchange Content Models? </a:t>
            </a:r>
          </a:p>
        </p:txBody>
      </p:sp>
      <p:sp>
        <p:nvSpPr>
          <p:cNvPr id="17" name="Text Box 3"/>
          <p:cNvSpPr txBox="1">
            <a:spLocks noChangeArrowheads="1"/>
          </p:cNvSpPr>
          <p:nvPr/>
        </p:nvSpPr>
        <p:spPr bwMode="auto">
          <a:xfrm>
            <a:off x="1295398" y="2674025"/>
            <a:ext cx="61544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eaLnBrk="0" fontAlgn="auto" latinLnBrk="0" hangingPunct="0">
              <a:lnSpc>
                <a:spcPct val="100000"/>
              </a:lnSpc>
              <a:spcBef>
                <a:spcPct val="0"/>
              </a:spcBef>
              <a:spcAft>
                <a:spcPts val="0"/>
              </a:spcAft>
              <a:buClrTx/>
              <a:buSzTx/>
              <a:buFontTx/>
              <a:buNone/>
              <a:tabLst/>
              <a:defRPr/>
            </a:pPr>
            <a:r>
              <a:rPr lang="en-US" sz="1800" i="0" dirty="0">
                <a:solidFill>
                  <a:srgbClr val="666869"/>
                </a:solidFill>
                <a:latin typeface="Arial"/>
                <a:cs typeface="+mn-cs"/>
              </a:rPr>
              <a:t>A. Contain a subset of elements and types from NIEM that will be used within an exchange</a:t>
            </a:r>
          </a:p>
        </p:txBody>
      </p:sp>
      <p:sp>
        <p:nvSpPr>
          <p:cNvPr id="18" name="Text Box 4"/>
          <p:cNvSpPr txBox="1">
            <a:spLocks noChangeArrowheads="1"/>
          </p:cNvSpPr>
          <p:nvPr/>
        </p:nvSpPr>
        <p:spPr bwMode="auto">
          <a:xfrm>
            <a:off x="1295398" y="3385902"/>
            <a:ext cx="6705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indent="-342900" fontAlgn="auto">
              <a:spcAft>
                <a:spcPts val="0"/>
              </a:spcAft>
              <a:defRPr/>
            </a:pPr>
            <a:r>
              <a:rPr lang="en-US" sz="1800" i="0" dirty="0">
                <a:solidFill>
                  <a:srgbClr val="666869"/>
                </a:solidFill>
                <a:latin typeface="Arial"/>
                <a:cs typeface="+mn-cs"/>
              </a:rPr>
              <a:t>B. Provide formatting or transformation for the data used within an exchange</a:t>
            </a:r>
          </a:p>
        </p:txBody>
      </p:sp>
      <p:sp>
        <p:nvSpPr>
          <p:cNvPr id="19" name="Text Box 5"/>
          <p:cNvSpPr txBox="1">
            <a:spLocks noChangeArrowheads="1"/>
          </p:cNvSpPr>
          <p:nvPr/>
        </p:nvSpPr>
        <p:spPr bwMode="auto">
          <a:xfrm>
            <a:off x="1295398" y="4093393"/>
            <a:ext cx="66137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fontAlgn="auto" latinLnBrk="0">
              <a:lnSpc>
                <a:spcPct val="100000"/>
              </a:lnSpc>
              <a:spcAft>
                <a:spcPts val="0"/>
              </a:spcAft>
              <a:buClrTx/>
              <a:buSzTx/>
              <a:buFontTx/>
              <a:buNone/>
              <a:tabLst/>
              <a:defRPr/>
            </a:pPr>
            <a:r>
              <a:rPr lang="en-US" sz="1800" i="0" dirty="0">
                <a:solidFill>
                  <a:srgbClr val="666869"/>
                </a:solidFill>
                <a:latin typeface="Arial"/>
                <a:cs typeface="+mn-cs"/>
              </a:rPr>
              <a:t>C. Restrict the values and cardinality of data types and  elements within an exchange</a:t>
            </a:r>
          </a:p>
        </p:txBody>
      </p:sp>
      <p:sp>
        <p:nvSpPr>
          <p:cNvPr id="20" name="Text Box 6"/>
          <p:cNvSpPr txBox="1">
            <a:spLocks noChangeArrowheads="1"/>
          </p:cNvSpPr>
          <p:nvPr/>
        </p:nvSpPr>
        <p:spPr bwMode="auto">
          <a:xfrm>
            <a:off x="1295398" y="4766679"/>
            <a:ext cx="74866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indent="-342900" fontAlgn="auto">
              <a:spcAft>
                <a:spcPts val="0"/>
              </a:spcAft>
              <a:defRPr/>
            </a:pPr>
            <a:r>
              <a:rPr lang="en-US" sz="1800" i="0" dirty="0">
                <a:solidFill>
                  <a:srgbClr val="666869"/>
                </a:solidFill>
                <a:latin typeface="Arial"/>
                <a:cs typeface="+mn-cs"/>
              </a:rPr>
              <a:t>D. Consist of objects, elements, associations (with possible cardinality)</a:t>
            </a:r>
          </a:p>
        </p:txBody>
      </p:sp>
      <p:sp>
        <p:nvSpPr>
          <p:cNvPr id="21" name="Oval 7"/>
          <p:cNvSpPr>
            <a:spLocks noChangeArrowheads="1"/>
          </p:cNvSpPr>
          <p:nvPr/>
        </p:nvSpPr>
        <p:spPr bwMode="auto">
          <a:xfrm>
            <a:off x="838200" y="3437635"/>
            <a:ext cx="304800" cy="304800"/>
          </a:xfrm>
          <a:prstGeom prst="ellipse">
            <a:avLst/>
          </a:prstGeom>
          <a:noFill/>
          <a:ln w="25400">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2" name="Oval 8"/>
          <p:cNvSpPr>
            <a:spLocks noChangeArrowheads="1"/>
          </p:cNvSpPr>
          <p:nvPr/>
        </p:nvSpPr>
        <p:spPr bwMode="auto">
          <a:xfrm>
            <a:off x="838200" y="2733580"/>
            <a:ext cx="304800" cy="304800"/>
          </a:xfrm>
          <a:prstGeom prst="ellipse">
            <a:avLst/>
          </a:prstGeom>
          <a:noFill/>
          <a:ln w="25400">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4" name="Oval 4"/>
          <p:cNvSpPr>
            <a:spLocks noChangeArrowheads="1"/>
          </p:cNvSpPr>
          <p:nvPr/>
        </p:nvSpPr>
        <p:spPr bwMode="auto">
          <a:xfrm>
            <a:off x="838200" y="4814304"/>
            <a:ext cx="304800" cy="304800"/>
          </a:xfrm>
          <a:prstGeom prst="ellipse">
            <a:avLst/>
          </a:prstGeom>
          <a:noFill/>
          <a:ln w="25400">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6" name="Oval 7"/>
          <p:cNvSpPr>
            <a:spLocks noChangeArrowheads="1"/>
          </p:cNvSpPr>
          <p:nvPr/>
        </p:nvSpPr>
        <p:spPr bwMode="auto">
          <a:xfrm>
            <a:off x="838200" y="4136698"/>
            <a:ext cx="304800" cy="304800"/>
          </a:xfrm>
          <a:prstGeom prst="ellipse">
            <a:avLst/>
          </a:prstGeom>
          <a:noFill/>
          <a:ln w="25400">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Tree>
    <p:extLst>
      <p:ext uri="{BB962C8B-B14F-4D97-AF65-F5344CB8AC3E}">
        <p14:creationId xmlns:p14="http://schemas.microsoft.com/office/powerpoint/2010/main" val="35814883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12</a:t>
            </a:fld>
            <a:endParaRPr lang="en-US" dirty="0"/>
          </a:p>
        </p:txBody>
      </p:sp>
      <p:sp>
        <p:nvSpPr>
          <p:cNvPr id="6"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1 - Knowledge Check 2</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Oval 6"/>
          <p:cNvSpPr>
            <a:spLocks noChangeArrowheads="1"/>
          </p:cNvSpPr>
          <p:nvPr/>
        </p:nvSpPr>
        <p:spPr bwMode="auto">
          <a:xfrm>
            <a:off x="838200" y="3349509"/>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8" name="Oval 7"/>
          <p:cNvSpPr>
            <a:spLocks noChangeArrowheads="1"/>
          </p:cNvSpPr>
          <p:nvPr/>
        </p:nvSpPr>
        <p:spPr bwMode="auto">
          <a:xfrm>
            <a:off x="838200" y="2720859"/>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9" name="Oval 8"/>
          <p:cNvSpPr>
            <a:spLocks noChangeArrowheads="1"/>
          </p:cNvSpPr>
          <p:nvPr/>
        </p:nvSpPr>
        <p:spPr bwMode="auto">
          <a:xfrm>
            <a:off x="838200" y="4797309"/>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0" name="Text Box 9"/>
          <p:cNvSpPr txBox="1">
            <a:spLocks noChangeArrowheads="1"/>
          </p:cNvSpPr>
          <p:nvPr/>
        </p:nvSpPr>
        <p:spPr bwMode="auto">
          <a:xfrm>
            <a:off x="1279525" y="2598622"/>
            <a:ext cx="57499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sz="1800" i="0" dirty="0">
                <a:solidFill>
                  <a:srgbClr val="666869"/>
                </a:solidFill>
                <a:latin typeface="Arial"/>
                <a:cs typeface="+mn-cs"/>
              </a:rPr>
              <a:t>A.  </a:t>
            </a:r>
            <a:r>
              <a:rPr lang="en-US" sz="1800" i="0" dirty="0" smtClean="0">
                <a:solidFill>
                  <a:srgbClr val="666869"/>
                </a:solidFill>
                <a:latin typeface="Arial"/>
                <a:cs typeface="+mn-cs"/>
              </a:rPr>
              <a:t>Are used as an example message that validates against previously defined IEPD schemas </a:t>
            </a:r>
            <a:endParaRPr lang="en-US" sz="1800" i="0" dirty="0">
              <a:solidFill>
                <a:srgbClr val="666869"/>
              </a:solidFill>
              <a:latin typeface="Arial"/>
              <a:cs typeface="+mn-cs"/>
            </a:endParaRPr>
          </a:p>
        </p:txBody>
      </p:sp>
      <p:sp>
        <p:nvSpPr>
          <p:cNvPr id="31" name="Text Box 11"/>
          <p:cNvSpPr txBox="1">
            <a:spLocks noChangeArrowheads="1"/>
          </p:cNvSpPr>
          <p:nvPr/>
        </p:nvSpPr>
        <p:spPr bwMode="auto">
          <a:xfrm>
            <a:off x="1279525" y="3303471"/>
            <a:ext cx="7353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sz="1800" i="0" dirty="0">
                <a:solidFill>
                  <a:srgbClr val="666869"/>
                </a:solidFill>
                <a:latin typeface="Arial"/>
                <a:cs typeface="+mn-cs"/>
              </a:rPr>
              <a:t>B.  </a:t>
            </a:r>
            <a:r>
              <a:rPr lang="en-US" sz="1800" i="0" dirty="0" smtClean="0">
                <a:solidFill>
                  <a:srgbClr val="666869"/>
                </a:solidFill>
                <a:latin typeface="Arial"/>
                <a:cs typeface="+mn-cs"/>
              </a:rPr>
              <a:t>Are XML documents that specify the elements and types that are needed for NIEM and will be used in an exchange</a:t>
            </a:r>
            <a:endParaRPr lang="en-US" sz="1800" i="0" dirty="0">
              <a:solidFill>
                <a:srgbClr val="666869"/>
              </a:solidFill>
              <a:latin typeface="Arial"/>
              <a:cs typeface="+mn-cs"/>
            </a:endParaRPr>
          </a:p>
        </p:txBody>
      </p:sp>
      <p:sp>
        <p:nvSpPr>
          <p:cNvPr id="32" name="Text Box 12"/>
          <p:cNvSpPr txBox="1">
            <a:spLocks noChangeArrowheads="1"/>
          </p:cNvSpPr>
          <p:nvPr/>
        </p:nvSpPr>
        <p:spPr bwMode="auto">
          <a:xfrm>
            <a:off x="1279525" y="4027372"/>
            <a:ext cx="7203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indent="-285750" eaLnBrk="1" fontAlgn="auto" hangingPunct="1">
              <a:spcBef>
                <a:spcPts val="0"/>
              </a:spcBef>
              <a:spcAft>
                <a:spcPts val="0"/>
              </a:spcAft>
              <a:defRPr/>
            </a:pPr>
            <a:r>
              <a:rPr lang="en-US" sz="1800" i="0" dirty="0">
                <a:solidFill>
                  <a:srgbClr val="666869"/>
                </a:solidFill>
                <a:latin typeface="Arial"/>
                <a:cs typeface="+mn-cs"/>
              </a:rPr>
              <a:t>C.  </a:t>
            </a:r>
            <a:r>
              <a:rPr lang="en-US" sz="1800" i="0" dirty="0" smtClean="0">
                <a:solidFill>
                  <a:srgbClr val="666869"/>
                </a:solidFill>
                <a:latin typeface="Arial"/>
                <a:cs typeface="+mn-cs"/>
              </a:rPr>
              <a:t>Are reference lists used to constrain values for a given element to a predetermined list</a:t>
            </a:r>
            <a:endParaRPr lang="en-US" sz="1800" i="0" dirty="0">
              <a:solidFill>
                <a:srgbClr val="666869"/>
              </a:solidFill>
              <a:latin typeface="Arial"/>
              <a:cs typeface="+mn-cs"/>
            </a:endParaRPr>
          </a:p>
        </p:txBody>
      </p:sp>
      <p:sp>
        <p:nvSpPr>
          <p:cNvPr id="33" name="Text Box 13"/>
          <p:cNvSpPr txBox="1">
            <a:spLocks noChangeArrowheads="1"/>
          </p:cNvSpPr>
          <p:nvPr/>
        </p:nvSpPr>
        <p:spPr bwMode="auto">
          <a:xfrm>
            <a:off x="1279525" y="4751272"/>
            <a:ext cx="70763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800" i="0" dirty="0">
                <a:solidFill>
                  <a:srgbClr val="666869"/>
                </a:solidFill>
                <a:latin typeface="Arial"/>
                <a:cs typeface="+mn-cs"/>
              </a:rPr>
              <a:t>D.  </a:t>
            </a:r>
            <a:r>
              <a:rPr lang="en-US" sz="1800" i="0" dirty="0" smtClean="0">
                <a:solidFill>
                  <a:srgbClr val="666869"/>
                </a:solidFill>
                <a:latin typeface="Arial"/>
                <a:cs typeface="+mn-cs"/>
              </a:rPr>
              <a:t>Provide formatting or transformation for the data used within the exchange</a:t>
            </a:r>
            <a:endParaRPr lang="en-US" sz="1800" i="0" dirty="0">
              <a:solidFill>
                <a:srgbClr val="666869"/>
              </a:solidFill>
              <a:latin typeface="Arial"/>
              <a:cs typeface="+mn-cs"/>
            </a:endParaRPr>
          </a:p>
        </p:txBody>
      </p:sp>
      <p:sp>
        <p:nvSpPr>
          <p:cNvPr id="35" name="Oval 4"/>
          <p:cNvSpPr>
            <a:spLocks noChangeArrowheads="1"/>
          </p:cNvSpPr>
          <p:nvPr/>
        </p:nvSpPr>
        <p:spPr bwMode="auto">
          <a:xfrm>
            <a:off x="838200" y="4073409"/>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7" name="Text Box 16"/>
          <p:cNvSpPr txBox="1">
            <a:spLocks noChangeArrowheads="1"/>
          </p:cNvSpPr>
          <p:nvPr/>
        </p:nvSpPr>
        <p:spPr bwMode="auto">
          <a:xfrm>
            <a:off x="450850" y="1447800"/>
            <a:ext cx="8159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1800" b="1" i="0" dirty="0" err="1" smtClean="0">
                <a:solidFill>
                  <a:srgbClr val="1F497D"/>
                </a:solidFill>
                <a:latin typeface="Arial"/>
                <a:cs typeface="+mn-cs"/>
              </a:rPr>
              <a:t>Wantlists</a:t>
            </a:r>
            <a:r>
              <a:rPr lang="en-US" sz="1800" b="1" i="0" dirty="0" smtClean="0">
                <a:solidFill>
                  <a:srgbClr val="1F497D"/>
                </a:solidFill>
                <a:latin typeface="Arial"/>
                <a:cs typeface="+mn-cs"/>
              </a:rPr>
              <a:t>_________________________?  </a:t>
            </a:r>
            <a:endParaRPr lang="en-US" sz="1800" b="1" i="0" dirty="0">
              <a:solidFill>
                <a:srgbClr val="1F497D"/>
              </a:solidFill>
              <a:latin typeface="Arial"/>
              <a:cs typeface="+mn-cs"/>
            </a:endParaRPr>
          </a:p>
        </p:txBody>
      </p:sp>
    </p:spTree>
    <p:extLst>
      <p:ext uri="{BB962C8B-B14F-4D97-AF65-F5344CB8AC3E}">
        <p14:creationId xmlns:p14="http://schemas.microsoft.com/office/powerpoint/2010/main" val="2583975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13</a:t>
            </a:fld>
            <a:endParaRPr lang="en-US" dirty="0"/>
          </a:p>
        </p:txBody>
      </p:sp>
      <p:sp>
        <p:nvSpPr>
          <p:cNvPr id="4" name="Title 3"/>
          <p:cNvSpPr>
            <a:spLocks noGrp="1"/>
          </p:cNvSpPr>
          <p:nvPr>
            <p:ph type="title"/>
          </p:nvPr>
        </p:nvSpPr>
        <p:spPr/>
        <p:txBody>
          <a:bodyPr/>
          <a:lstStyle/>
          <a:p>
            <a:r>
              <a:rPr lang="en-US" dirty="0" smtClean="0"/>
              <a:t>Module 1 - summary</a:t>
            </a:r>
            <a:endParaRPr lang="en-US" dirty="0"/>
          </a:p>
        </p:txBody>
      </p:sp>
      <p:sp>
        <p:nvSpPr>
          <p:cNvPr id="6" name="Content Placeholder 2"/>
          <p:cNvSpPr>
            <a:spLocks noGrp="1"/>
          </p:cNvSpPr>
          <p:nvPr>
            <p:ph idx="1"/>
          </p:nvPr>
        </p:nvSpPr>
        <p:spPr>
          <a:xfrm>
            <a:off x="514350" y="1551179"/>
            <a:ext cx="7753350" cy="4022341"/>
          </a:xfrm>
        </p:spPr>
        <p:txBody>
          <a:bodyPr/>
          <a:lstStyle/>
          <a:p>
            <a:pPr marL="0" indent="0" eaLnBrk="1" hangingPunct="1">
              <a:buFont typeface="Arial" charset="0"/>
              <a:buNone/>
            </a:pPr>
            <a:r>
              <a:rPr lang="en-US" sz="2400" b="1" dirty="0" smtClean="0">
                <a:solidFill>
                  <a:srgbClr val="1F497D"/>
                </a:solidFill>
                <a:latin typeface="Arial" charset="0"/>
              </a:rPr>
              <a:t>You have completed Module 1: Concept Refresh.</a:t>
            </a:r>
          </a:p>
          <a:p>
            <a:pPr marL="0" indent="0" eaLnBrk="1" hangingPunct="1">
              <a:buFont typeface="Arial" charset="0"/>
              <a:buNone/>
            </a:pPr>
            <a:endParaRPr lang="en-US" b="1" dirty="0">
              <a:solidFill>
                <a:schemeClr val="tx2"/>
              </a:solidFill>
              <a:latin typeface="Arial" charset="0"/>
            </a:endParaRPr>
          </a:p>
          <a:p>
            <a:pPr marL="0" indent="0">
              <a:buFont typeface="Arial"/>
              <a:buNone/>
              <a:defRPr/>
            </a:pPr>
            <a:r>
              <a:rPr lang="en-US" b="1" dirty="0" smtClean="0">
                <a:solidFill>
                  <a:schemeClr val="tx2"/>
                </a:solidFill>
              </a:rPr>
              <a:t>You should now be able to:</a:t>
            </a:r>
          </a:p>
          <a:p>
            <a:pPr marL="0" indent="0">
              <a:buClr>
                <a:srgbClr val="666869"/>
              </a:buClr>
              <a:buFont typeface="Arial"/>
              <a:buNone/>
              <a:defRPr/>
            </a:pPr>
            <a:endParaRPr lang="en-US" sz="500" b="1" dirty="0">
              <a:solidFill>
                <a:schemeClr val="accent5">
                  <a:lumMod val="50000"/>
                </a:schemeClr>
              </a:solidFill>
            </a:endParaRPr>
          </a:p>
          <a:p>
            <a:pPr>
              <a:spcBef>
                <a:spcPts val="1632"/>
              </a:spcBef>
              <a:buClr>
                <a:srgbClr val="666869"/>
              </a:buClr>
              <a:defRPr/>
            </a:pPr>
            <a:r>
              <a:rPr lang="en-US" sz="1800" dirty="0">
                <a:solidFill>
                  <a:srgbClr val="646769"/>
                </a:solidFill>
              </a:rPr>
              <a:t>Define </a:t>
            </a:r>
            <a:r>
              <a:rPr lang="en-US" sz="1800" dirty="0" smtClean="0">
                <a:solidFill>
                  <a:srgbClr val="646769"/>
                </a:solidFill>
              </a:rPr>
              <a:t>an exchange content model</a:t>
            </a:r>
            <a:endParaRPr lang="en-US" sz="1800" dirty="0">
              <a:solidFill>
                <a:srgbClr val="646769"/>
              </a:solidFill>
            </a:endParaRPr>
          </a:p>
          <a:p>
            <a:pPr>
              <a:spcBef>
                <a:spcPts val="1632"/>
              </a:spcBef>
              <a:buClr>
                <a:srgbClr val="666869"/>
              </a:buClr>
            </a:pPr>
            <a:r>
              <a:rPr lang="en-US" sz="1800" dirty="0" smtClean="0">
                <a:solidFill>
                  <a:srgbClr val="646769"/>
                </a:solidFill>
              </a:rPr>
              <a:t>List the IEPD XML schemas and other NIEM XML artifacts</a:t>
            </a:r>
            <a:endParaRPr lang="en-US" sz="1800" dirty="0">
              <a:solidFill>
                <a:srgbClr val="646769"/>
              </a:solidFill>
            </a:endParaRPr>
          </a:p>
          <a:p>
            <a:pPr eaLnBrk="1" hangingPunct="1"/>
            <a:endParaRPr lang="en-US" sz="2400" dirty="0">
              <a:solidFill>
                <a:schemeClr val="accent5">
                  <a:lumMod val="50000"/>
                </a:schemeClr>
              </a:solidFill>
              <a:latin typeface="Arial" charset="0"/>
            </a:endParaRPr>
          </a:p>
        </p:txBody>
      </p:sp>
      <p:cxnSp>
        <p:nvCxnSpPr>
          <p:cNvPr id="7" name="Straight Connector 6"/>
          <p:cNvCxnSpPr/>
          <p:nvPr/>
        </p:nvCxnSpPr>
        <p:spPr>
          <a:xfrm>
            <a:off x="631060" y="3402622"/>
            <a:ext cx="744855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8174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2</a:t>
              </a:r>
              <a:r>
                <a:rPr lang="en-US" sz="1200" b="1" dirty="0" smtClean="0">
                  <a:solidFill>
                    <a:srgbClr val="D9D9D9"/>
                  </a:solidFill>
                  <a:latin typeface="Arial"/>
                  <a:cs typeface="Arial"/>
                </a:rPr>
                <a:t>0% complete</a:t>
              </a:r>
            </a:p>
          </p:txBody>
        </p:sp>
      </p:grpSp>
      <p:sp>
        <p:nvSpPr>
          <p:cNvPr id="14" name="Title 1"/>
          <p:cNvSpPr>
            <a:spLocks noGrp="1"/>
          </p:cNvSpPr>
          <p:nvPr>
            <p:ph type="title"/>
          </p:nvPr>
        </p:nvSpPr>
        <p:spPr>
          <a:xfrm>
            <a:off x="1742962" y="2764880"/>
            <a:ext cx="5745656" cy="892061"/>
          </a:xfrm>
        </p:spPr>
        <p:txBody>
          <a:bodyPr/>
          <a:lstStyle/>
          <a:p>
            <a:r>
              <a:rPr lang="en-US" dirty="0" smtClean="0"/>
              <a:t>Map &amp; Model</a:t>
            </a:r>
            <a:endParaRPr lang="en-US" dirty="0"/>
          </a:p>
        </p:txBody>
      </p:sp>
      <p:cxnSp>
        <p:nvCxnSpPr>
          <p:cNvPr id="16" name="Straight Connector 15"/>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8F58EE9-9E0B-4342-937B-49388987DDAD}" type="slidenum">
              <a:rPr lang="en-US" smtClean="0"/>
              <a:t>14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2.1 Mapping Document</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rgbClr val="1F497D"/>
                  </a:solidFill>
                  <a:cs typeface="Arial"/>
                </a:rPr>
                <a:t>Concept Refresh</a:t>
              </a:r>
              <a:endParaRPr lang="en-US" sz="2500" b="1" dirty="0">
                <a:solidFill>
                  <a:srgbClr val="1F497D"/>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439682" y="3229168"/>
            <a:ext cx="8091215" cy="733232"/>
            <a:chOff x="439682" y="1259060"/>
            <a:chExt cx="8091215" cy="733232"/>
          </a:xfrm>
        </p:grpSpPr>
        <p:sp>
          <p:nvSpPr>
            <p:cNvPr id="19" name="TextBox 18"/>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Build &amp; Validate </a:t>
              </a:r>
            </a:p>
          </p:txBody>
        </p:sp>
        <p:cxnSp>
          <p:nvCxnSpPr>
            <p:cNvPr id="20" name="Straight Connector 19"/>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userDrawn="1"/>
        </p:nvSpPr>
        <p:spPr>
          <a:xfrm>
            <a:off x="439682" y="4181668"/>
            <a:ext cx="6856249" cy="477054"/>
          </a:xfrm>
          <a:prstGeom prst="rect">
            <a:avLst/>
          </a:prstGeom>
          <a:noFill/>
        </p:spPr>
        <p:txBody>
          <a:bodyPr wrap="square" rtlCol="0">
            <a:spAutoFit/>
          </a:bodyPr>
          <a:lstStyle/>
          <a:p>
            <a:r>
              <a:rPr lang="en-US" sz="2500" b="1" dirty="0">
                <a:solidFill>
                  <a:srgbClr val="1F497D"/>
                </a:solidFill>
                <a:cs typeface="Arial"/>
              </a:rPr>
              <a:t>Conclusion</a:t>
            </a:r>
          </a:p>
        </p:txBody>
      </p:sp>
      <p:sp>
        <p:nvSpPr>
          <p:cNvPr id="33" name="Rounded Rectangle 32">
            <a:hlinkClick r:id="rId3" action="ppaction://hlinksldjump"/>
          </p:cNvPr>
          <p:cNvSpPr/>
          <p:nvPr/>
        </p:nvSpPr>
        <p:spPr bwMode="auto">
          <a:xfrm>
            <a:off x="5990812"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Mapping Process</a:t>
            </a:r>
          </a:p>
        </p:txBody>
      </p:sp>
      <p:sp>
        <p:nvSpPr>
          <p:cNvPr id="34" name="Rounded Rectangle 33">
            <a:hlinkClick r:id="rId4" action="ppaction://hlinksldjump"/>
          </p:cNvPr>
          <p:cNvSpPr/>
          <p:nvPr/>
        </p:nvSpPr>
        <p:spPr bwMode="auto">
          <a:xfrm>
            <a:off x="3429000" y="3112281"/>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15</a:t>
            </a:fld>
            <a:endParaRPr lang="en-US" dirty="0"/>
          </a:p>
        </p:txBody>
      </p:sp>
      <p:sp>
        <p:nvSpPr>
          <p:cNvPr id="28" name="Rounded Rectangle 27">
            <a:hlinkClick r:id="rId4" action="ppaction://hlinksldjump"/>
          </p:cNvPr>
          <p:cNvSpPr/>
          <p:nvPr/>
        </p:nvSpPr>
        <p:spPr bwMode="auto">
          <a:xfrm>
            <a:off x="5990812" y="3124795"/>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smtClean="0">
                <a:solidFill>
                  <a:srgbClr val="304776"/>
                </a:solidFill>
                <a:cs typeface="Arial"/>
              </a:rPr>
              <a:t>Validate XML </a:t>
            </a:r>
          </a:p>
          <a:p>
            <a:pPr algn="ctr">
              <a:defRPr/>
            </a:pPr>
            <a:r>
              <a:rPr lang="en-US" sz="1600" b="1" spc="-50" dirty="0" smtClean="0">
                <a:solidFill>
                  <a:srgbClr val="304776"/>
                </a:solidFill>
                <a:cs typeface="Arial"/>
              </a:rPr>
              <a:t>Schemas</a:t>
            </a:r>
            <a:endParaRPr lang="en-US" sz="1600" b="1" spc="-50" dirty="0">
              <a:solidFill>
                <a:srgbClr val="304776"/>
              </a:solidFill>
              <a:cs typeface="Arial"/>
            </a:endParaRPr>
          </a:p>
        </p:txBody>
      </p:sp>
      <p:sp>
        <p:nvSpPr>
          <p:cNvPr id="21" name="Rounded Rectangle 20"/>
          <p:cNvSpPr/>
          <p:nvPr/>
        </p:nvSpPr>
        <p:spPr bwMode="auto">
          <a:xfrm>
            <a:off x="3429000" y="2108611"/>
            <a:ext cx="2143339" cy="727106"/>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600" b="1" dirty="0">
                <a:solidFill>
                  <a:schemeClr val="bg1"/>
                </a:solidFill>
                <a:latin typeface="+mj-lt"/>
                <a:cs typeface="Arial"/>
              </a:rPr>
              <a:t>Mapping Document</a:t>
            </a:r>
          </a:p>
        </p:txBody>
      </p:sp>
    </p:spTree>
    <p:extLst>
      <p:ext uri="{BB962C8B-B14F-4D97-AF65-F5344CB8AC3E}">
        <p14:creationId xmlns:p14="http://schemas.microsoft.com/office/powerpoint/2010/main" val="6893890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title"/>
          </p:nvPr>
        </p:nvSpPr>
        <p:spPr>
          <a:ln/>
        </p:spPr>
        <p:txBody>
          <a:bodyPr/>
          <a:lstStyle/>
          <a:p>
            <a:pPr eaLnBrk="1" hangingPunct="1"/>
            <a:r>
              <a:rPr lang="en-US" dirty="0" smtClean="0">
                <a:ea typeface="ＭＳ Ｐゴシック" pitchFamily="34" charset="-128"/>
              </a:rPr>
              <a:t>Module 2: </a:t>
            </a:r>
            <a:r>
              <a:rPr lang="en-US" b="0" dirty="0" smtClean="0">
                <a:ea typeface="ＭＳ Ｐゴシック" pitchFamily="34" charset="-128"/>
              </a:rPr>
              <a:t>Map to NIEM</a:t>
            </a:r>
          </a:p>
        </p:txBody>
      </p:sp>
      <p:sp>
        <p:nvSpPr>
          <p:cNvPr id="37890" name="SHP_271"/>
          <p:cNvSpPr txBox="1">
            <a:spLocks noChangeArrowheads="1"/>
          </p:cNvSpPr>
          <p:nvPr/>
        </p:nvSpPr>
        <p:spPr bwMode="auto">
          <a:xfrm>
            <a:off x="302045" y="1295401"/>
            <a:ext cx="8340725" cy="481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600" b="1" dirty="0" smtClean="0">
                <a:solidFill>
                  <a:schemeClr val="tx2"/>
                </a:solidFill>
                <a:cs typeface="+mn-cs"/>
              </a:rPr>
              <a:t>Welcome to Module 2: Map to NIEM</a:t>
            </a:r>
            <a:endParaRPr lang="en-US" sz="2600" b="1" dirty="0">
              <a:solidFill>
                <a:schemeClr val="tx2"/>
              </a:solidFill>
              <a:cs typeface="+mn-cs"/>
            </a:endParaRPr>
          </a:p>
          <a:p>
            <a:pPr eaLnBrk="1" hangingPunct="1">
              <a:spcBef>
                <a:spcPct val="20000"/>
              </a:spcBef>
            </a:pPr>
            <a:endParaRPr lang="en-US" sz="2600" b="1" dirty="0">
              <a:solidFill>
                <a:schemeClr val="tx2"/>
              </a:solidFill>
              <a:cs typeface="+mn-cs"/>
            </a:endParaRPr>
          </a:p>
          <a:p>
            <a:pPr eaLnBrk="1" hangingPunct="1">
              <a:spcBef>
                <a:spcPct val="20000"/>
              </a:spcBef>
            </a:pPr>
            <a:r>
              <a:rPr lang="en-US" sz="2600" b="1" dirty="0" smtClean="0">
                <a:solidFill>
                  <a:schemeClr val="tx2"/>
                </a:solidFill>
                <a:cs typeface="+mn-cs"/>
              </a:rPr>
              <a:t>This module will be presented in two sections:</a:t>
            </a:r>
            <a:endParaRPr lang="en-US" sz="2000" i="1" dirty="0" smtClean="0">
              <a:cs typeface="+mn-cs"/>
            </a:endParaRPr>
          </a:p>
          <a:p>
            <a:pPr eaLnBrk="1" hangingPunct="1">
              <a:spcBef>
                <a:spcPts val="1680"/>
              </a:spcBef>
              <a:spcAft>
                <a:spcPts val="600"/>
              </a:spcAft>
            </a:pPr>
            <a:r>
              <a:rPr lang="en-US" sz="2000" dirty="0" smtClean="0">
                <a:cs typeface="+mn-cs"/>
              </a:rPr>
              <a:t>2.1: Mapping exchange data to NIEM</a:t>
            </a:r>
          </a:p>
          <a:p>
            <a:pPr eaLnBrk="1" hangingPunct="1">
              <a:spcBef>
                <a:spcPts val="1680"/>
              </a:spcBef>
              <a:spcAft>
                <a:spcPts val="600"/>
              </a:spcAft>
            </a:pPr>
            <a:r>
              <a:rPr lang="en-US" sz="2000" dirty="0" smtClean="0">
                <a:cs typeface="+mn-cs"/>
              </a:rPr>
              <a:t>2.2: The Mapping Process </a:t>
            </a:r>
          </a:p>
        </p:txBody>
      </p:sp>
      <p:sp>
        <p:nvSpPr>
          <p:cNvPr id="2" name="Slide Number Placeholder 1"/>
          <p:cNvSpPr>
            <a:spLocks noGrp="1"/>
          </p:cNvSpPr>
          <p:nvPr>
            <p:ph type="sldNum" sz="quarter" idx="4"/>
          </p:nvPr>
        </p:nvSpPr>
        <p:spPr/>
        <p:txBody>
          <a:bodyPr/>
          <a:lstStyle/>
          <a:p>
            <a:fld id="{6E6030FC-FB78-5E4D-92EA-5D9433591EA9}" type="slidenum">
              <a:rPr lang="en-US" smtClean="0"/>
              <a:pPr/>
              <a:t>16</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 name="Straight Connector 13"/>
          <p:cNvCxnSpPr/>
          <p:nvPr/>
        </p:nvCxnSpPr>
        <p:spPr>
          <a:xfrm>
            <a:off x="379694" y="334645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12203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17</a:t>
            </a:fld>
            <a:endParaRPr lang="en-US" dirty="0"/>
          </a:p>
        </p:txBody>
      </p:sp>
      <p:sp>
        <p:nvSpPr>
          <p:cNvPr id="3" name="Title 2"/>
          <p:cNvSpPr>
            <a:spLocks noGrp="1"/>
          </p:cNvSpPr>
          <p:nvPr>
            <p:ph type="title"/>
          </p:nvPr>
        </p:nvSpPr>
        <p:spPr/>
        <p:txBody>
          <a:bodyPr/>
          <a:lstStyle/>
          <a:p>
            <a:r>
              <a:rPr lang="en-US" dirty="0" smtClean="0"/>
              <a:t>Module </a:t>
            </a:r>
            <a:r>
              <a:rPr lang="en-US" dirty="0"/>
              <a:t>2.1: </a:t>
            </a:r>
            <a:r>
              <a:rPr lang="en-US" b="0" dirty="0"/>
              <a:t>Mapping </a:t>
            </a:r>
            <a:r>
              <a:rPr lang="en-US" b="0" dirty="0" smtClean="0"/>
              <a:t>Document</a:t>
            </a:r>
            <a:endParaRPr lang="en-US" b="0" dirty="0"/>
          </a:p>
        </p:txBody>
      </p:sp>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spcBef>
                <a:spcPts val="1680"/>
              </a:spcBef>
              <a:spcAft>
                <a:spcPts val="600"/>
              </a:spcAft>
              <a:buClr>
                <a:schemeClr val="tx1"/>
              </a:buClr>
              <a:buNone/>
              <a:defRPr/>
            </a:pPr>
            <a:r>
              <a:rPr lang="en-US" dirty="0">
                <a:solidFill>
                  <a:schemeClr val="tx1"/>
                </a:solidFill>
              </a:rPr>
              <a:t>Explain the purpose of a mapping </a:t>
            </a:r>
            <a:r>
              <a:rPr lang="en-US" dirty="0" smtClean="0">
                <a:solidFill>
                  <a:schemeClr val="tx1"/>
                </a:solidFill>
              </a:rPr>
              <a:t>document</a:t>
            </a:r>
          </a:p>
          <a:p>
            <a:pPr marL="0" lvl="1" indent="0">
              <a:spcBef>
                <a:spcPts val="1680"/>
              </a:spcBef>
              <a:spcAft>
                <a:spcPts val="600"/>
              </a:spcAft>
              <a:buClr>
                <a:schemeClr val="tx1"/>
              </a:buClr>
              <a:buNone/>
              <a:defRPr/>
            </a:pPr>
            <a:r>
              <a:rPr lang="en-US" dirty="0" smtClean="0">
                <a:solidFill>
                  <a:schemeClr val="tx1"/>
                </a:solidFill>
              </a:rPr>
              <a:t>Describe </a:t>
            </a:r>
            <a:r>
              <a:rPr lang="en-US" dirty="0">
                <a:solidFill>
                  <a:schemeClr val="tx1"/>
                </a:solidFill>
              </a:rPr>
              <a:t>the purpose and components of source data columns, </a:t>
            </a:r>
            <a:br>
              <a:rPr lang="en-US" dirty="0">
                <a:solidFill>
                  <a:schemeClr val="tx1"/>
                </a:solidFill>
              </a:rPr>
            </a:br>
            <a:r>
              <a:rPr lang="en-US" dirty="0">
                <a:solidFill>
                  <a:schemeClr val="tx1"/>
                </a:solidFill>
              </a:rPr>
              <a:t>NIEM data columns, and mapping columns </a:t>
            </a:r>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24356" y="27264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7594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2"/>
          <p:cNvSpPr>
            <a:spLocks noGrp="1"/>
          </p:cNvSpPr>
          <p:nvPr>
            <p:ph type="title"/>
          </p:nvPr>
        </p:nvSpPr>
        <p:spPr/>
        <p:txBody>
          <a:bodyPr>
            <a:normAutofit fontScale="90000"/>
          </a:bodyPr>
          <a:lstStyle/>
          <a:p>
            <a:pPr eaLnBrk="1" hangingPunct="1"/>
            <a:r>
              <a:rPr lang="en-US" sz="2800" smtClean="0"/>
              <a:t>Mapping Documents in IEPD Development</a:t>
            </a:r>
          </a:p>
        </p:txBody>
      </p:sp>
      <p:sp>
        <p:nvSpPr>
          <p:cNvPr id="2" name="Slide Number Placeholder 1"/>
          <p:cNvSpPr>
            <a:spLocks noGrp="1"/>
          </p:cNvSpPr>
          <p:nvPr>
            <p:ph type="sldNum" sz="quarter" idx="4"/>
          </p:nvPr>
        </p:nvSpPr>
        <p:spPr/>
        <p:txBody>
          <a:bodyPr/>
          <a:lstStyle/>
          <a:p>
            <a:fld id="{6E6030FC-FB78-5E4D-92EA-5D9433591EA9}" type="slidenum">
              <a:rPr lang="en-US" smtClean="0"/>
              <a:pPr/>
              <a:t>18</a:t>
            </a:fld>
            <a:endParaRPr lang="en-US" dirty="0"/>
          </a:p>
        </p:txBody>
      </p:sp>
      <p:sp>
        <p:nvSpPr>
          <p:cNvPr id="12" name="Rectangle 11"/>
          <p:cNvSpPr/>
          <p:nvPr/>
        </p:nvSpPr>
        <p:spPr>
          <a:xfrm>
            <a:off x="3201670" y="2575048"/>
            <a:ext cx="2565032" cy="3159947"/>
          </a:xfrm>
          <a:prstGeom prst="rect">
            <a:avLst/>
          </a:prstGeom>
          <a:gradFill flip="none" rotWithShape="1">
            <a:gsLst>
              <a:gs pos="0">
                <a:schemeClr val="bg1"/>
              </a:gs>
              <a:gs pos="31000">
                <a:schemeClr val="accent6">
                  <a:lumMod val="20000"/>
                  <a:lumOff val="80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4" name="Rectangle 13"/>
          <p:cNvSpPr/>
          <p:nvPr/>
        </p:nvSpPr>
        <p:spPr>
          <a:xfrm>
            <a:off x="453708" y="2499002"/>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5" name="Text Placeholder 14"/>
          <p:cNvSpPr txBox="1">
            <a:spLocks/>
          </p:cNvSpPr>
          <p:nvPr/>
        </p:nvSpPr>
        <p:spPr>
          <a:xfrm>
            <a:off x="528639" y="277507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Objects in the exchange content model are represented in the Mapping Document</a:t>
            </a:r>
          </a:p>
          <a:p>
            <a:pPr marL="1588" lvl="1" fontAlgn="auto">
              <a:lnSpc>
                <a:spcPct val="110000"/>
              </a:lnSpc>
              <a:spcBef>
                <a:spcPts val="1776"/>
              </a:spcBef>
              <a:spcAft>
                <a:spcPts val="0"/>
              </a:spcAft>
              <a:buClr>
                <a:schemeClr val="tx1"/>
              </a:buClr>
              <a:defRPr/>
            </a:pPr>
            <a:r>
              <a:rPr lang="en-US" sz="1300" kern="0" dirty="0">
                <a:solidFill>
                  <a:srgbClr val="646769"/>
                </a:solidFill>
              </a:rPr>
              <a:t>Associations and cardinality are not typically represented in the Mapping Document</a:t>
            </a:r>
          </a:p>
          <a:p>
            <a:pPr marL="1588" lvl="1" fontAlgn="auto">
              <a:lnSpc>
                <a:spcPct val="110000"/>
              </a:lnSpc>
              <a:spcBef>
                <a:spcPts val="1776"/>
              </a:spcBef>
              <a:spcAft>
                <a:spcPts val="0"/>
              </a:spcAft>
              <a:buClr>
                <a:schemeClr val="tx1"/>
              </a:buClr>
              <a:defRPr/>
            </a:pPr>
            <a:r>
              <a:rPr lang="en-US" sz="1300" kern="0" dirty="0">
                <a:solidFill>
                  <a:srgbClr val="646769"/>
                </a:solidFill>
              </a:rPr>
              <a:t>Do not have to explicitly use data objects from the NIEM data dictionary</a:t>
            </a:r>
          </a:p>
        </p:txBody>
      </p:sp>
      <p:sp>
        <p:nvSpPr>
          <p:cNvPr id="16" name="AutoShape 56"/>
          <p:cNvSpPr>
            <a:spLocks noChangeArrowheads="1"/>
          </p:cNvSpPr>
          <p:nvPr/>
        </p:nvSpPr>
        <p:spPr bwMode="auto">
          <a:xfrm>
            <a:off x="3181350" y="1698748"/>
            <a:ext cx="2933700" cy="901700"/>
          </a:xfrm>
          <a:prstGeom prst="chevron">
            <a:avLst>
              <a:gd name="adj" fmla="val 34534"/>
            </a:avLst>
          </a:prstGeom>
          <a:gradFill flip="none" rotWithShape="1">
            <a:gsLst>
              <a:gs pos="0">
                <a:schemeClr val="accent6">
                  <a:lumMod val="75000"/>
                </a:schemeClr>
              </a:gs>
              <a:gs pos="84000">
                <a:schemeClr val="accent6">
                  <a:lumMod val="50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Mapping Document</a:t>
            </a:r>
          </a:p>
        </p:txBody>
      </p:sp>
      <p:sp>
        <p:nvSpPr>
          <p:cNvPr id="17" name="AutoShape 59"/>
          <p:cNvSpPr>
            <a:spLocks noChangeArrowheads="1"/>
          </p:cNvSpPr>
          <p:nvPr/>
        </p:nvSpPr>
        <p:spPr bwMode="auto">
          <a:xfrm>
            <a:off x="433388" y="1686048"/>
            <a:ext cx="2933700" cy="901700"/>
          </a:xfrm>
          <a:prstGeom prst="homePlate">
            <a:avLst>
              <a:gd name="adj" fmla="val 34746"/>
            </a:avLst>
          </a:prstGeom>
          <a:gradFill flip="none" rotWithShape="1">
            <a:gsLst>
              <a:gs pos="0">
                <a:schemeClr val="tx2"/>
              </a:gs>
              <a:gs pos="81000">
                <a:schemeClr val="tx2">
                  <a:lumMod val="75000"/>
                </a:schemeClr>
              </a:gs>
            </a:gsLst>
            <a:lin ang="576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Exchange Content Model</a:t>
            </a:r>
          </a:p>
        </p:txBody>
      </p:sp>
      <p:cxnSp>
        <p:nvCxnSpPr>
          <p:cNvPr id="18" name="Straight Connector 17"/>
          <p:cNvCxnSpPr/>
          <p:nvPr/>
        </p:nvCxnSpPr>
        <p:spPr>
          <a:xfrm>
            <a:off x="579437" y="3608451"/>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9" name="Text Placeholder 14"/>
          <p:cNvSpPr txBox="1">
            <a:spLocks/>
          </p:cNvSpPr>
          <p:nvPr/>
        </p:nvSpPr>
        <p:spPr>
          <a:xfrm>
            <a:off x="3259139" y="277507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Used in the process of mapping the elements of an information exchange to NIEM</a:t>
            </a:r>
          </a:p>
          <a:p>
            <a:pPr marL="1588" lvl="1" fontAlgn="auto">
              <a:lnSpc>
                <a:spcPct val="110000"/>
              </a:lnSpc>
              <a:spcBef>
                <a:spcPts val="1776"/>
              </a:spcBef>
              <a:spcAft>
                <a:spcPts val="0"/>
              </a:spcAft>
              <a:buClr>
                <a:schemeClr val="tx1"/>
              </a:buClr>
              <a:defRPr/>
            </a:pPr>
            <a:r>
              <a:rPr lang="en-US" sz="1300" kern="0" dirty="0">
                <a:solidFill>
                  <a:srgbClr val="646769"/>
                </a:solidFill>
              </a:rPr>
              <a:t>Identifies </a:t>
            </a:r>
            <a:r>
              <a:rPr lang="en-US" sz="1300" kern="0" dirty="0" smtClean="0">
                <a:solidFill>
                  <a:srgbClr val="646769"/>
                </a:solidFill>
              </a:rPr>
              <a:t>all objects </a:t>
            </a:r>
            <a:r>
              <a:rPr lang="en-US" sz="1300" kern="0" dirty="0">
                <a:solidFill>
                  <a:srgbClr val="646769"/>
                </a:solidFill>
              </a:rPr>
              <a:t>from the exchange content model </a:t>
            </a:r>
            <a:r>
              <a:rPr lang="en-US" sz="1300" kern="0" dirty="0" smtClean="0">
                <a:solidFill>
                  <a:srgbClr val="646769"/>
                </a:solidFill>
              </a:rPr>
              <a:t>to determine where NIEM reuse can occur or where NIEM requires extension</a:t>
            </a:r>
            <a:endParaRPr lang="en-US" sz="1300" kern="0" dirty="0">
              <a:solidFill>
                <a:srgbClr val="646769"/>
              </a:solidFill>
            </a:endParaRPr>
          </a:p>
        </p:txBody>
      </p:sp>
      <p:cxnSp>
        <p:nvCxnSpPr>
          <p:cNvPr id="21" name="Straight Connector 20"/>
          <p:cNvCxnSpPr/>
          <p:nvPr/>
        </p:nvCxnSpPr>
        <p:spPr>
          <a:xfrm>
            <a:off x="3309937" y="3627266"/>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932170" y="2575049"/>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6" name="AutoShape 56"/>
          <p:cNvSpPr>
            <a:spLocks noChangeArrowheads="1"/>
          </p:cNvSpPr>
          <p:nvPr/>
        </p:nvSpPr>
        <p:spPr bwMode="auto">
          <a:xfrm>
            <a:off x="5911850" y="1698748"/>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XML Schemas</a:t>
            </a:r>
          </a:p>
        </p:txBody>
      </p:sp>
      <p:sp>
        <p:nvSpPr>
          <p:cNvPr id="27" name="Text Placeholder 14"/>
          <p:cNvSpPr txBox="1">
            <a:spLocks/>
          </p:cNvSpPr>
          <p:nvPr/>
        </p:nvSpPr>
        <p:spPr>
          <a:xfrm>
            <a:off x="5989639" y="277507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After completing a Mapping Document, elements and types can be identified for inclusion in NIEM subset schemas or extension schemas</a:t>
            </a:r>
          </a:p>
          <a:p>
            <a:pPr marL="1588" lvl="1" fontAlgn="auto">
              <a:lnSpc>
                <a:spcPct val="110000"/>
              </a:lnSpc>
              <a:spcBef>
                <a:spcPts val="1776"/>
              </a:spcBef>
              <a:spcAft>
                <a:spcPts val="0"/>
              </a:spcAft>
              <a:buClr>
                <a:schemeClr val="tx1"/>
              </a:buClr>
              <a:defRPr/>
            </a:pPr>
            <a:r>
              <a:rPr lang="en-US" sz="1300" kern="0" dirty="0">
                <a:solidFill>
                  <a:srgbClr val="646769"/>
                </a:solidFill>
              </a:rPr>
              <a:t>If a “container” data object (complex XML element) in NIEM is reused, the object </a:t>
            </a:r>
            <a:br>
              <a:rPr lang="en-US" sz="1300" kern="0" dirty="0">
                <a:solidFill>
                  <a:srgbClr val="646769"/>
                </a:solidFill>
              </a:rPr>
            </a:br>
            <a:r>
              <a:rPr lang="en-US" sz="1300" kern="0" dirty="0">
                <a:solidFill>
                  <a:srgbClr val="646769"/>
                </a:solidFill>
              </a:rPr>
              <a:t>will not be able to hold character data</a:t>
            </a:r>
          </a:p>
        </p:txBody>
      </p:sp>
      <p:cxnSp>
        <p:nvCxnSpPr>
          <p:cNvPr id="28" name="Straight Connector 27"/>
          <p:cNvCxnSpPr/>
          <p:nvPr/>
        </p:nvCxnSpPr>
        <p:spPr>
          <a:xfrm>
            <a:off x="6040437" y="4022378"/>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79437" y="4496993"/>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7407343" y="730894"/>
            <a:ext cx="1235427" cy="143483"/>
            <a:chOff x="3462929" y="4029126"/>
            <a:chExt cx="1696889" cy="197077"/>
          </a:xfrm>
        </p:grpSpPr>
        <p:cxnSp>
          <p:nvCxnSpPr>
            <p:cNvPr id="22" name="Straight Connector 21"/>
            <p:cNvCxnSpPr>
              <a:endCxn id="3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2"/>
          <p:cNvSpPr>
            <a:spLocks noGrp="1"/>
          </p:cNvSpPr>
          <p:nvPr>
            <p:ph type="title"/>
          </p:nvPr>
        </p:nvSpPr>
        <p:spPr/>
        <p:txBody>
          <a:bodyPr/>
          <a:lstStyle/>
          <a:p>
            <a:r>
              <a:rPr lang="en-US" smtClean="0"/>
              <a:t>What is a Mapping Document?</a:t>
            </a:r>
          </a:p>
        </p:txBody>
      </p:sp>
      <p:sp>
        <p:nvSpPr>
          <p:cNvPr id="2" name="Slide Number Placeholder 1"/>
          <p:cNvSpPr>
            <a:spLocks noGrp="1"/>
          </p:cNvSpPr>
          <p:nvPr>
            <p:ph type="sldNum" sz="quarter" idx="4"/>
          </p:nvPr>
        </p:nvSpPr>
        <p:spPr/>
        <p:txBody>
          <a:bodyPr/>
          <a:lstStyle/>
          <a:p>
            <a:fld id="{6E6030FC-FB78-5E4D-92EA-5D9433591EA9}" type="slidenum">
              <a:rPr lang="en-US" smtClean="0"/>
              <a:pPr/>
              <a:t>19</a:t>
            </a:fld>
            <a:endParaRPr lang="en-US" dirty="0"/>
          </a:p>
        </p:txBody>
      </p:sp>
      <p:sp>
        <p:nvSpPr>
          <p:cNvPr id="8" name="Content Placeholder 1"/>
          <p:cNvSpPr>
            <a:spLocks noGrp="1"/>
          </p:cNvSpPr>
          <p:nvPr>
            <p:ph idx="1"/>
          </p:nvPr>
        </p:nvSpPr>
        <p:spPr>
          <a:xfrm>
            <a:off x="324070" y="1122947"/>
            <a:ext cx="7992848" cy="4489424"/>
          </a:xfrm>
        </p:spPr>
        <p:txBody>
          <a:bodyPr>
            <a:normAutofit/>
          </a:bodyPr>
          <a:lstStyle/>
          <a:p>
            <a:pPr>
              <a:spcAft>
                <a:spcPct val="0"/>
              </a:spcAft>
            </a:pPr>
            <a:r>
              <a:rPr lang="en-US" sz="2400" b="1" dirty="0">
                <a:solidFill>
                  <a:srgbClr val="1F497D"/>
                </a:solidFill>
                <a:latin typeface="Arial" charset="0"/>
              </a:rPr>
              <a:t>A document to identify how exchange data aligns to, or “maps,” and reuses NIEM data objects</a:t>
            </a:r>
          </a:p>
          <a:p>
            <a:pPr marL="342900" indent="-342900">
              <a:spcBef>
                <a:spcPts val="1638"/>
              </a:spcBef>
              <a:spcAft>
                <a:spcPct val="0"/>
              </a:spcAft>
              <a:buClrTx/>
              <a:buFont typeface="+mj-lt"/>
              <a:buAutoNum type="alphaUcPeriod"/>
            </a:pPr>
            <a:r>
              <a:rPr lang="en-US" sz="1600" dirty="0">
                <a:solidFill>
                  <a:srgbClr val="666869"/>
                </a:solidFill>
                <a:latin typeface="Arial" charset="0"/>
              </a:rPr>
              <a:t>Referred to as a </a:t>
            </a:r>
            <a:r>
              <a:rPr lang="en-US" sz="1600" b="1" dirty="0">
                <a:solidFill>
                  <a:srgbClr val="666869"/>
                </a:solidFill>
                <a:latin typeface="Arial" charset="0"/>
              </a:rPr>
              <a:t>Component Mapping Template (CMT)</a:t>
            </a:r>
            <a:r>
              <a:rPr lang="en-US" sz="1600" dirty="0">
                <a:solidFill>
                  <a:srgbClr val="666869"/>
                </a:solidFill>
                <a:latin typeface="Arial" charset="0"/>
              </a:rPr>
              <a:t>, Component Mapping Tool, Mapping spreadsheet, etc.</a:t>
            </a:r>
          </a:p>
          <a:p>
            <a:pPr marL="342900" indent="-342900">
              <a:spcBef>
                <a:spcPts val="1638"/>
              </a:spcBef>
              <a:spcAft>
                <a:spcPct val="0"/>
              </a:spcAft>
              <a:buClrTx/>
              <a:buFont typeface="+mj-lt"/>
              <a:buAutoNum type="alphaUcPeriod"/>
            </a:pPr>
            <a:r>
              <a:rPr lang="en-US" sz="1600" dirty="0">
                <a:solidFill>
                  <a:srgbClr val="666869"/>
                </a:solidFill>
                <a:latin typeface="Arial" charset="0"/>
              </a:rPr>
              <a:t>Demonstrates how data objects within an exchange map to data objects in NIEM by recording the degree of similarity</a:t>
            </a:r>
          </a:p>
          <a:p>
            <a:pPr marL="342900" indent="-342900">
              <a:spcBef>
                <a:spcPts val="1638"/>
              </a:spcBef>
              <a:spcAft>
                <a:spcPct val="0"/>
              </a:spcAft>
              <a:buClrTx/>
              <a:buFont typeface="+mj-lt"/>
              <a:buAutoNum type="alphaUcPeriod"/>
            </a:pPr>
            <a:r>
              <a:rPr lang="en-US" sz="1600" dirty="0">
                <a:solidFill>
                  <a:srgbClr val="666869"/>
                </a:solidFill>
                <a:latin typeface="Arial" charset="0"/>
              </a:rPr>
              <a:t>Aids the identification process of objects that are not currently within NIEM and are candidates for inclusion in an extension schema</a:t>
            </a:r>
          </a:p>
          <a:p>
            <a:pPr marL="342900" indent="-342900">
              <a:spcBef>
                <a:spcPts val="1638"/>
              </a:spcBef>
              <a:spcAft>
                <a:spcPct val="0"/>
              </a:spcAft>
              <a:buClrTx/>
              <a:buFont typeface="+mj-lt"/>
              <a:buAutoNum type="alphaUcPeriod"/>
            </a:pPr>
            <a:r>
              <a:rPr lang="en-US" sz="1600" dirty="0">
                <a:solidFill>
                  <a:srgbClr val="666869"/>
                </a:solidFill>
                <a:latin typeface="Arial" charset="0"/>
              </a:rPr>
              <a:t>This document helps communicate the level of reuse in NIEM to business users/owners</a:t>
            </a:r>
          </a:p>
          <a:p>
            <a:pPr marL="342900" indent="-342900">
              <a:spcBef>
                <a:spcPts val="1638"/>
              </a:spcBef>
              <a:spcAft>
                <a:spcPct val="0"/>
              </a:spcAft>
              <a:buClrTx/>
              <a:buFont typeface="+mj-lt"/>
              <a:buAutoNum type="alphaUcPeriod"/>
            </a:pPr>
            <a:r>
              <a:rPr lang="en-US" sz="1600" dirty="0" smtClean="0">
                <a:solidFill>
                  <a:srgbClr val="666869"/>
                </a:solidFill>
                <a:latin typeface="Arial" charset="0"/>
              </a:rPr>
              <a:t>The mapping document is an effective tool for documenting how the NIEM data model was reused. A template is available for use on NIEM.gov. </a:t>
            </a:r>
            <a:endParaRPr lang="en-US" sz="1600" dirty="0">
              <a:solidFill>
                <a:srgbClr val="666869"/>
              </a:solidFill>
              <a:latin typeface="Arial" charset="0"/>
            </a:endParaRPr>
          </a:p>
        </p:txBody>
      </p:sp>
      <p:grpSp>
        <p:nvGrpSpPr>
          <p:cNvPr id="5" name="Group 4"/>
          <p:cNvGrpSpPr/>
          <p:nvPr/>
        </p:nvGrpSpPr>
        <p:grpSpPr>
          <a:xfrm>
            <a:off x="7407343" y="730894"/>
            <a:ext cx="1235427" cy="143483"/>
            <a:chOff x="3462929" y="4029126"/>
            <a:chExt cx="1696889" cy="197077"/>
          </a:xfrm>
        </p:grpSpPr>
        <p:cxnSp>
          <p:nvCxnSpPr>
            <p:cNvPr id="6" name="Straight Connector 5"/>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686191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 Objectives</a:t>
            </a:r>
            <a:endParaRPr lang="en-US" dirty="0"/>
          </a:p>
        </p:txBody>
      </p:sp>
      <p:cxnSp>
        <p:nvCxnSpPr>
          <p:cNvPr id="6" name="Straight Connector 5"/>
          <p:cNvCxnSpPr/>
          <p:nvPr/>
        </p:nvCxnSpPr>
        <p:spPr>
          <a:xfrm>
            <a:off x="6632418" y="945931"/>
            <a:ext cx="0" cy="4937782"/>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4100" y="1150689"/>
            <a:ext cx="1785005" cy="825024"/>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DURATION</a:t>
            </a:r>
          </a:p>
          <a:p>
            <a:pPr algn="l"/>
            <a:r>
              <a:rPr lang="en-US" dirty="0">
                <a:solidFill>
                  <a:srgbClr val="686868"/>
                </a:solidFill>
                <a:latin typeface="Arial"/>
                <a:cs typeface="Arial"/>
              </a:rPr>
              <a:t>2</a:t>
            </a:r>
            <a:r>
              <a:rPr lang="en-US" dirty="0" smtClean="0">
                <a:solidFill>
                  <a:srgbClr val="686868"/>
                </a:solidFill>
                <a:latin typeface="Arial"/>
                <a:cs typeface="Arial"/>
              </a:rPr>
              <a:t> Hours</a:t>
            </a:r>
            <a:endParaRPr lang="en-US" dirty="0">
              <a:solidFill>
                <a:srgbClr val="686868"/>
              </a:solidFill>
              <a:latin typeface="Arial"/>
              <a:cs typeface="Arial"/>
            </a:endParaRPr>
          </a:p>
          <a:p>
            <a:pPr algn="l"/>
            <a:endParaRPr lang="en-US" dirty="0" smtClean="0">
              <a:solidFill>
                <a:schemeClr val="tx1">
                  <a:lumMod val="50000"/>
                  <a:lumOff val="50000"/>
                </a:schemeClr>
              </a:solidFill>
              <a:latin typeface="Arial"/>
              <a:cs typeface="Arial"/>
            </a:endParaRPr>
          </a:p>
        </p:txBody>
      </p:sp>
      <p:cxnSp>
        <p:nvCxnSpPr>
          <p:cNvPr id="8" name="Straight Connector 7"/>
          <p:cNvCxnSpPr/>
          <p:nvPr/>
        </p:nvCxnSpPr>
        <p:spPr>
          <a:xfrm>
            <a:off x="6804100" y="2105972"/>
            <a:ext cx="196675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804100" y="2344790"/>
            <a:ext cx="2225600" cy="3522610"/>
          </a:xfrm>
          <a:prstGeom prst="rect">
            <a:avLst/>
          </a:prstGeom>
        </p:spPr>
        <p:txBody>
          <a:bodyPr vert="horz" wrap="square" lIns="91440" tIns="45720" rIns="91440" bIns="45720" rtlCol="0">
            <a:normAutofit fontScale="92500" lnSpcReduction="10000"/>
          </a:bodyPr>
          <a:lstStyle/>
          <a:p>
            <a:pPr algn="l">
              <a:spcAft>
                <a:spcPts val="600"/>
              </a:spcAft>
            </a:pPr>
            <a:r>
              <a:rPr lang="en-US" b="1" dirty="0" smtClean="0">
                <a:solidFill>
                  <a:schemeClr val="tx2"/>
                </a:solidFill>
                <a:latin typeface="Arial"/>
                <a:cs typeface="Arial"/>
              </a:rPr>
              <a:t>PREREQUISITES</a:t>
            </a:r>
          </a:p>
          <a:p>
            <a:pPr marL="285750" indent="-285750">
              <a:buFont typeface="Arial" pitchFamily="34" charset="0"/>
              <a:buChar char="•"/>
            </a:pPr>
            <a:r>
              <a:rPr lang="en-US" dirty="0" smtClean="0">
                <a:solidFill>
                  <a:srgbClr val="666869"/>
                </a:solidFill>
                <a:latin typeface="Arial"/>
                <a:cs typeface="Arial"/>
              </a:rPr>
              <a:t>NIEM </a:t>
            </a:r>
            <a:r>
              <a:rPr lang="en-US" dirty="0">
                <a:solidFill>
                  <a:srgbClr val="666869"/>
                </a:solidFill>
                <a:latin typeface="Arial"/>
                <a:cs typeface="Arial"/>
              </a:rPr>
              <a:t>300 (IEPD Discovery &amp; Development</a:t>
            </a:r>
            <a:r>
              <a:rPr lang="en-US" dirty="0" smtClean="0">
                <a:solidFill>
                  <a:srgbClr val="666869"/>
                </a:solidFill>
                <a:latin typeface="Arial"/>
                <a:cs typeface="Arial"/>
              </a:rPr>
              <a:t>)</a:t>
            </a:r>
          </a:p>
          <a:p>
            <a:pPr marL="285750" indent="-285750">
              <a:buFont typeface="Arial" pitchFamily="34" charset="0"/>
              <a:buChar char="•"/>
            </a:pPr>
            <a:r>
              <a:rPr lang="en-US" dirty="0" smtClean="0">
                <a:solidFill>
                  <a:srgbClr val="666869"/>
                </a:solidFill>
                <a:latin typeface="Arial"/>
                <a:cs typeface="Arial"/>
              </a:rPr>
              <a:t>NIEM </a:t>
            </a:r>
            <a:r>
              <a:rPr lang="en-US" dirty="0">
                <a:solidFill>
                  <a:srgbClr val="666869"/>
                </a:solidFill>
                <a:latin typeface="Arial"/>
                <a:cs typeface="Arial"/>
              </a:rPr>
              <a:t>301 (NIEM </a:t>
            </a:r>
            <a:r>
              <a:rPr lang="en-US" dirty="0" smtClean="0">
                <a:solidFill>
                  <a:srgbClr val="666869"/>
                </a:solidFill>
                <a:latin typeface="Arial"/>
                <a:cs typeface="Arial"/>
              </a:rPr>
              <a:t>Advanced Technical </a:t>
            </a:r>
            <a:r>
              <a:rPr lang="en-US" dirty="0">
                <a:solidFill>
                  <a:srgbClr val="666869"/>
                </a:solidFill>
                <a:latin typeface="Arial"/>
                <a:cs typeface="Arial"/>
              </a:rPr>
              <a:t>Concepts</a:t>
            </a:r>
            <a:r>
              <a:rPr lang="en-US" dirty="0" smtClean="0">
                <a:solidFill>
                  <a:srgbClr val="666869"/>
                </a:solidFill>
                <a:latin typeface="Arial"/>
                <a:cs typeface="Arial"/>
              </a:rPr>
              <a:t>)</a:t>
            </a:r>
          </a:p>
          <a:p>
            <a:r>
              <a:rPr lang="en-US" dirty="0" smtClean="0">
                <a:solidFill>
                  <a:srgbClr val="666869"/>
                </a:solidFill>
                <a:latin typeface="Arial"/>
                <a:cs typeface="Arial"/>
              </a:rPr>
              <a:t> </a:t>
            </a:r>
            <a:endParaRPr lang="en-US" dirty="0">
              <a:solidFill>
                <a:srgbClr val="666869"/>
              </a:solidFill>
              <a:latin typeface="Arial"/>
              <a:cs typeface="Arial"/>
            </a:endParaRPr>
          </a:p>
          <a:p>
            <a:r>
              <a:rPr lang="en-US" i="1" dirty="0" smtClean="0">
                <a:solidFill>
                  <a:srgbClr val="666869"/>
                </a:solidFill>
                <a:latin typeface="Arial"/>
                <a:cs typeface="Arial"/>
              </a:rPr>
              <a:t>In </a:t>
            </a:r>
            <a:r>
              <a:rPr lang="en-US" i="1" dirty="0">
                <a:solidFill>
                  <a:srgbClr val="666869"/>
                </a:solidFill>
                <a:latin typeface="Arial"/>
                <a:cs typeface="Arial"/>
              </a:rPr>
              <a:t>addition to </a:t>
            </a:r>
            <a:r>
              <a:rPr lang="en-US" i="1" dirty="0" smtClean="0">
                <a:solidFill>
                  <a:srgbClr val="666869"/>
                </a:solidFill>
                <a:latin typeface="Arial"/>
                <a:cs typeface="Arial"/>
              </a:rPr>
              <a:t>the above, </a:t>
            </a:r>
            <a:r>
              <a:rPr lang="en-US" i="1" dirty="0">
                <a:solidFill>
                  <a:srgbClr val="666869"/>
                </a:solidFill>
                <a:latin typeface="Arial"/>
                <a:cs typeface="Arial"/>
              </a:rPr>
              <a:t>a strong background in XML and data modeling is required.</a:t>
            </a:r>
          </a:p>
        </p:txBody>
      </p:sp>
      <p:sp>
        <p:nvSpPr>
          <p:cNvPr id="10" name="Slide Number Placeholder 9"/>
          <p:cNvSpPr>
            <a:spLocks noGrp="1"/>
          </p:cNvSpPr>
          <p:nvPr>
            <p:ph type="sldNum" sz="quarter" idx="4"/>
          </p:nvPr>
        </p:nvSpPr>
        <p:spPr/>
        <p:txBody>
          <a:bodyPr/>
          <a:lstStyle/>
          <a:p>
            <a:fld id="{6E6030FC-FB78-5E4D-92EA-5D9433591EA9}" type="slidenum">
              <a:rPr lang="en-US" smtClean="0"/>
              <a:pPr/>
              <a:t>2</a:t>
            </a:fld>
            <a:endParaRPr lang="en-US" dirty="0"/>
          </a:p>
        </p:txBody>
      </p:sp>
      <p:sp>
        <p:nvSpPr>
          <p:cNvPr id="11" name="Content Placeholder 2"/>
          <p:cNvSpPr>
            <a:spLocks noGrp="1"/>
          </p:cNvSpPr>
          <p:nvPr>
            <p:ph idx="1"/>
          </p:nvPr>
        </p:nvSpPr>
        <p:spPr>
          <a:xfrm>
            <a:off x="324070" y="945931"/>
            <a:ext cx="5981760" cy="1594270"/>
          </a:xfrm>
        </p:spPr>
        <p:txBody>
          <a:bodyPr>
            <a:normAutofit lnSpcReduction="10000"/>
          </a:bodyPr>
          <a:lstStyle/>
          <a:p>
            <a:r>
              <a:rPr lang="en-US" sz="1600" dirty="0" smtClean="0">
                <a:solidFill>
                  <a:srgbClr val="666869"/>
                </a:solidFill>
              </a:rPr>
              <a:t>Welcome to the </a:t>
            </a:r>
            <a:r>
              <a:rPr lang="en-US" sz="1800" b="1" dirty="0" smtClean="0">
                <a:solidFill>
                  <a:srgbClr val="666869"/>
                </a:solidFill>
              </a:rPr>
              <a:t>NIEM 302: Build and Validate an IEPD </a:t>
            </a:r>
            <a:r>
              <a:rPr lang="en-US" sz="1600" dirty="0" smtClean="0">
                <a:solidFill>
                  <a:srgbClr val="666869"/>
                </a:solidFill>
              </a:rPr>
              <a:t>course. </a:t>
            </a:r>
          </a:p>
          <a:p>
            <a:endParaRPr lang="en-US" sz="1600" dirty="0">
              <a:solidFill>
                <a:srgbClr val="666869"/>
              </a:solidFill>
            </a:endParaRPr>
          </a:p>
          <a:p>
            <a:r>
              <a:rPr lang="en-US" sz="1600" dirty="0" smtClean="0">
                <a:solidFill>
                  <a:srgbClr val="666869"/>
                </a:solidFill>
              </a:rPr>
              <a:t>This </a:t>
            </a:r>
            <a:r>
              <a:rPr lang="en-US" sz="1600" dirty="0">
                <a:solidFill>
                  <a:srgbClr val="666869"/>
                </a:solidFill>
              </a:rPr>
              <a:t>course will instruct </a:t>
            </a:r>
            <a:r>
              <a:rPr lang="en-US" sz="1600" dirty="0" smtClean="0">
                <a:solidFill>
                  <a:srgbClr val="666869"/>
                </a:solidFill>
              </a:rPr>
              <a:t>participants on how to map their information exchanges to NIEM and develop IEPD artifacts using some of the available NIEM tools.</a:t>
            </a:r>
            <a:endParaRPr lang="en-US" sz="1600" dirty="0">
              <a:solidFill>
                <a:srgbClr val="666869"/>
              </a:solidFill>
            </a:endParaRPr>
          </a:p>
        </p:txBody>
      </p:sp>
      <p:sp>
        <p:nvSpPr>
          <p:cNvPr id="13" name="Content Placeholder 2"/>
          <p:cNvSpPr txBox="1">
            <a:spLocks/>
          </p:cNvSpPr>
          <p:nvPr/>
        </p:nvSpPr>
        <p:spPr>
          <a:xfrm>
            <a:off x="324069" y="2975919"/>
            <a:ext cx="6193387" cy="29803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smtClean="0">
                <a:solidFill>
                  <a:srgbClr val="1F497D"/>
                </a:solidFill>
              </a:rPr>
              <a:t>By the end of this course, you will be able to:</a:t>
            </a:r>
          </a:p>
          <a:p>
            <a:pPr marL="342900" lvl="1" indent="-342900">
              <a:lnSpc>
                <a:spcPct val="106000"/>
              </a:lnSpc>
              <a:buClr>
                <a:schemeClr val="tx1"/>
              </a:buClr>
              <a:buFont typeface="Arial"/>
              <a:buChar char="•"/>
              <a:defRPr/>
            </a:pPr>
            <a:r>
              <a:rPr lang="en-US" sz="1600" dirty="0">
                <a:solidFill>
                  <a:srgbClr val="666869"/>
                </a:solidFill>
              </a:rPr>
              <a:t>Create a mapping document and map </a:t>
            </a:r>
            <a:r>
              <a:rPr lang="en-US" sz="1600" dirty="0" smtClean="0">
                <a:solidFill>
                  <a:srgbClr val="666869"/>
                </a:solidFill>
              </a:rPr>
              <a:t>you exchange data elements to the NIEM data model</a:t>
            </a:r>
            <a:endParaRPr lang="en-US" sz="1600" dirty="0">
              <a:solidFill>
                <a:srgbClr val="666869"/>
              </a:solidFill>
            </a:endParaRPr>
          </a:p>
          <a:p>
            <a:pPr marL="342900" lvl="1" indent="-342900">
              <a:lnSpc>
                <a:spcPct val="106000"/>
              </a:lnSpc>
              <a:buClr>
                <a:schemeClr val="tx1"/>
              </a:buClr>
              <a:buFont typeface="Arial"/>
              <a:buChar char="•"/>
              <a:defRPr/>
            </a:pPr>
            <a:r>
              <a:rPr lang="en-US" sz="1600" dirty="0">
                <a:solidFill>
                  <a:srgbClr val="666869"/>
                </a:solidFill>
              </a:rPr>
              <a:t>Generate XML Schemas and other XML documents using </a:t>
            </a:r>
            <a:r>
              <a:rPr lang="en-US" sz="1600" dirty="0" smtClean="0">
                <a:solidFill>
                  <a:srgbClr val="666869"/>
                </a:solidFill>
              </a:rPr>
              <a:t>NIEM </a:t>
            </a:r>
            <a:r>
              <a:rPr lang="en-US" sz="1600" dirty="0">
                <a:solidFill>
                  <a:srgbClr val="666869"/>
                </a:solidFill>
              </a:rPr>
              <a:t>tools</a:t>
            </a:r>
          </a:p>
          <a:p>
            <a:pPr marL="342900" lvl="1" indent="-342900">
              <a:lnSpc>
                <a:spcPct val="106000"/>
              </a:lnSpc>
              <a:buClr>
                <a:schemeClr val="tx1"/>
              </a:buClr>
              <a:buFont typeface="Arial"/>
              <a:buChar char="•"/>
              <a:defRPr/>
            </a:pPr>
            <a:r>
              <a:rPr lang="en-US" sz="1600" dirty="0">
                <a:solidFill>
                  <a:srgbClr val="666869"/>
                </a:solidFill>
              </a:rPr>
              <a:t>Validate XML Schemas </a:t>
            </a:r>
            <a:r>
              <a:rPr lang="en-US" sz="1600" dirty="0" smtClean="0">
                <a:solidFill>
                  <a:srgbClr val="666869"/>
                </a:solidFill>
              </a:rPr>
              <a:t>to ensure NIEM Conformance </a:t>
            </a:r>
            <a:endParaRPr lang="en-US" sz="1600" dirty="0">
              <a:solidFill>
                <a:srgbClr val="666869"/>
              </a:solidFill>
            </a:endParaRPr>
          </a:p>
        </p:txBody>
      </p:sp>
      <p:cxnSp>
        <p:nvCxnSpPr>
          <p:cNvPr id="12" name="Straight Connector 11"/>
          <p:cNvCxnSpPr/>
          <p:nvPr/>
        </p:nvCxnSpPr>
        <p:spPr>
          <a:xfrm>
            <a:off x="389199" y="2768165"/>
            <a:ext cx="5971368"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360514" y="2242901"/>
            <a:ext cx="8509498" cy="1149059"/>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21507" name="Content Placeholder 1"/>
          <p:cNvSpPr>
            <a:spLocks noGrp="1"/>
          </p:cNvSpPr>
          <p:nvPr>
            <p:ph idx="1"/>
          </p:nvPr>
        </p:nvSpPr>
        <p:spPr>
          <a:xfrm>
            <a:off x="403225" y="1143000"/>
            <a:ext cx="8229600" cy="1295400"/>
          </a:xfrm>
        </p:spPr>
        <p:txBody>
          <a:bodyPr>
            <a:normAutofit/>
          </a:bodyPr>
          <a:lstStyle/>
          <a:p>
            <a:pPr marL="0" indent="0">
              <a:buFont typeface="Wingdings" pitchFamily="2" charset="2"/>
              <a:buNone/>
            </a:pPr>
            <a:r>
              <a:rPr lang="en-US" dirty="0" smtClean="0">
                <a:solidFill>
                  <a:srgbClr val="686868"/>
                </a:solidFill>
              </a:rPr>
              <a:t>Below is an example of the Component Mapping Template which can be used to document IEPD mapping.  </a:t>
            </a:r>
          </a:p>
        </p:txBody>
      </p:sp>
      <p:sp>
        <p:nvSpPr>
          <p:cNvPr id="21506" name="Title 2"/>
          <p:cNvSpPr>
            <a:spLocks noGrp="1"/>
          </p:cNvSpPr>
          <p:nvPr>
            <p:ph type="title"/>
          </p:nvPr>
        </p:nvSpPr>
        <p:spPr/>
        <p:txBody>
          <a:bodyPr/>
          <a:lstStyle/>
          <a:p>
            <a:pPr eaLnBrk="1" hangingPunct="1"/>
            <a:r>
              <a:rPr lang="en-US" smtClean="0"/>
              <a:t>Mapping Document Example</a:t>
            </a:r>
          </a:p>
        </p:txBody>
      </p:sp>
      <p:sp>
        <p:nvSpPr>
          <p:cNvPr id="2" name="Slide Number Placeholder 1"/>
          <p:cNvSpPr>
            <a:spLocks noGrp="1"/>
          </p:cNvSpPr>
          <p:nvPr>
            <p:ph type="sldNum" sz="quarter" idx="4"/>
          </p:nvPr>
        </p:nvSpPr>
        <p:spPr/>
        <p:txBody>
          <a:bodyPr/>
          <a:lstStyle/>
          <a:p>
            <a:fld id="{6E6030FC-FB78-5E4D-92EA-5D9433591EA9}" type="slidenum">
              <a:rPr lang="en-US" smtClean="0"/>
              <a:pPr/>
              <a:t>20</a:t>
            </a:fld>
            <a:endParaRPr lang="en-US" dirty="0"/>
          </a:p>
        </p:txBody>
      </p:sp>
      <p:sp>
        <p:nvSpPr>
          <p:cNvPr id="20" name="Rounded Rectangle 19"/>
          <p:cNvSpPr/>
          <p:nvPr/>
        </p:nvSpPr>
        <p:spPr bwMode="auto">
          <a:xfrm>
            <a:off x="523876"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Container Type </a:t>
            </a:r>
          </a:p>
        </p:txBody>
      </p:sp>
      <p:sp>
        <p:nvSpPr>
          <p:cNvPr id="24" name="Rounded Rectangle 23"/>
          <p:cNvSpPr/>
          <p:nvPr/>
        </p:nvSpPr>
        <p:spPr bwMode="auto">
          <a:xfrm>
            <a:off x="1435455"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a:t>
            </a:r>
          </a:p>
        </p:txBody>
      </p:sp>
      <p:sp>
        <p:nvSpPr>
          <p:cNvPr id="25" name="Rounded Rectangle 24"/>
          <p:cNvSpPr/>
          <p:nvPr/>
        </p:nvSpPr>
        <p:spPr bwMode="auto">
          <a:xfrm>
            <a:off x="2347043"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Date Type </a:t>
            </a:r>
          </a:p>
        </p:txBody>
      </p:sp>
      <p:sp>
        <p:nvSpPr>
          <p:cNvPr id="26" name="Rounded Rectangle 25"/>
          <p:cNvSpPr/>
          <p:nvPr/>
        </p:nvSpPr>
        <p:spPr bwMode="auto">
          <a:xfrm>
            <a:off x="3258622"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 Definition</a:t>
            </a:r>
          </a:p>
        </p:txBody>
      </p:sp>
      <p:sp>
        <p:nvSpPr>
          <p:cNvPr id="27" name="Rounded Rectangle 26"/>
          <p:cNvSpPr/>
          <p:nvPr/>
        </p:nvSpPr>
        <p:spPr bwMode="auto">
          <a:xfrm>
            <a:off x="4170210" y="2391211"/>
            <a:ext cx="899833"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Mapping</a:t>
            </a:r>
          </a:p>
        </p:txBody>
      </p:sp>
      <p:sp>
        <p:nvSpPr>
          <p:cNvPr id="28" name="Rounded Rectangle 27"/>
          <p:cNvSpPr/>
          <p:nvPr/>
        </p:nvSpPr>
        <p:spPr bwMode="auto">
          <a:xfrm>
            <a:off x="5081789"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a:t>
            </a:r>
          </a:p>
        </p:txBody>
      </p:sp>
      <p:sp>
        <p:nvSpPr>
          <p:cNvPr id="29" name="Rounded Rectangle 28"/>
          <p:cNvSpPr/>
          <p:nvPr/>
        </p:nvSpPr>
        <p:spPr bwMode="auto">
          <a:xfrm>
            <a:off x="5993377"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Path</a:t>
            </a:r>
          </a:p>
        </p:txBody>
      </p:sp>
      <p:sp>
        <p:nvSpPr>
          <p:cNvPr id="30" name="Rounded Rectangle 29"/>
          <p:cNvSpPr/>
          <p:nvPr/>
        </p:nvSpPr>
        <p:spPr bwMode="auto">
          <a:xfrm>
            <a:off x="6904956"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Type</a:t>
            </a:r>
          </a:p>
        </p:txBody>
      </p:sp>
      <p:sp>
        <p:nvSpPr>
          <p:cNvPr id="31" name="Rounded Rectangle 30"/>
          <p:cNvSpPr/>
          <p:nvPr/>
        </p:nvSpPr>
        <p:spPr bwMode="auto">
          <a:xfrm>
            <a:off x="7816540"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Definition</a:t>
            </a:r>
          </a:p>
        </p:txBody>
      </p:sp>
      <p:sp>
        <p:nvSpPr>
          <p:cNvPr id="34" name="Left Brace 33"/>
          <p:cNvSpPr/>
          <p:nvPr/>
        </p:nvSpPr>
        <p:spPr>
          <a:xfrm rot="16200000">
            <a:off x="2051627" y="1915392"/>
            <a:ext cx="457200" cy="3590636"/>
          </a:xfrm>
          <a:prstGeom prst="leftBrace">
            <a:avLst>
              <a:gd name="adj1" fmla="val 8333"/>
              <a:gd name="adj2" fmla="val 48828"/>
            </a:avLst>
          </a:prstGeom>
          <a:ln w="38100"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schemeClr val="accent1">
                  <a:lumMod val="75000"/>
                </a:schemeClr>
              </a:solidFill>
            </a:endParaRPr>
          </a:p>
        </p:txBody>
      </p:sp>
      <p:sp>
        <p:nvSpPr>
          <p:cNvPr id="35" name="Left Brace 34"/>
          <p:cNvSpPr/>
          <p:nvPr/>
        </p:nvSpPr>
        <p:spPr>
          <a:xfrm rot="16200000">
            <a:off x="4399975" y="3291610"/>
            <a:ext cx="457200" cy="838200"/>
          </a:xfrm>
          <a:prstGeom prst="leftBrace">
            <a:avLst>
              <a:gd name="adj1" fmla="val 8333"/>
              <a:gd name="adj2" fmla="val 48163"/>
            </a:avLst>
          </a:prstGeom>
          <a:ln w="38100" cmpd="sng">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36" name="Left Brace 35"/>
          <p:cNvSpPr/>
          <p:nvPr/>
        </p:nvSpPr>
        <p:spPr>
          <a:xfrm rot="16200000">
            <a:off x="6687130" y="1921163"/>
            <a:ext cx="457200" cy="3579093"/>
          </a:xfrm>
          <a:prstGeom prst="leftBrace">
            <a:avLst>
              <a:gd name="adj1" fmla="val 8333"/>
              <a:gd name="adj2" fmla="val 49671"/>
            </a:avLst>
          </a:prstGeom>
          <a:ln w="38100" cmpd="sng">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37" name="Rounded Rectangle 36"/>
          <p:cNvSpPr/>
          <p:nvPr/>
        </p:nvSpPr>
        <p:spPr bwMode="auto">
          <a:xfrm>
            <a:off x="1385457" y="4056066"/>
            <a:ext cx="1703109"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600" b="1" dirty="0">
                <a:solidFill>
                  <a:schemeClr val="bg1"/>
                </a:solidFill>
                <a:latin typeface="+mj-lt"/>
                <a:cs typeface="Arial"/>
              </a:rPr>
              <a:t>Source Data Columns</a:t>
            </a:r>
          </a:p>
        </p:txBody>
      </p:sp>
      <p:sp>
        <p:nvSpPr>
          <p:cNvPr id="38" name="Rounded Rectangle 37"/>
          <p:cNvSpPr/>
          <p:nvPr/>
        </p:nvSpPr>
        <p:spPr bwMode="auto">
          <a:xfrm>
            <a:off x="3763821" y="4056066"/>
            <a:ext cx="1703109"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Mapping Column</a:t>
            </a:r>
          </a:p>
        </p:txBody>
      </p:sp>
      <p:sp>
        <p:nvSpPr>
          <p:cNvPr id="44" name="Rounded Rectangle 43"/>
          <p:cNvSpPr/>
          <p:nvPr/>
        </p:nvSpPr>
        <p:spPr bwMode="auto">
          <a:xfrm>
            <a:off x="6061367" y="4056066"/>
            <a:ext cx="1703109" cy="863600"/>
          </a:xfrm>
          <a:prstGeom prst="roundRect">
            <a:avLst>
              <a:gd name="adj" fmla="val 12674"/>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NIEM Data Columns</a:t>
            </a:r>
          </a:p>
        </p:txBody>
      </p:sp>
      <p:grpSp>
        <p:nvGrpSpPr>
          <p:cNvPr id="7" name="Group 6"/>
          <p:cNvGrpSpPr/>
          <p:nvPr/>
        </p:nvGrpSpPr>
        <p:grpSpPr>
          <a:xfrm>
            <a:off x="1948375" y="3602185"/>
            <a:ext cx="577272" cy="577272"/>
            <a:chOff x="1948375" y="3602185"/>
            <a:chExt cx="577272" cy="577272"/>
          </a:xfrm>
        </p:grpSpPr>
        <p:sp>
          <p:nvSpPr>
            <p:cNvPr id="5" name="Oval 4"/>
            <p:cNvSpPr/>
            <p:nvPr/>
          </p:nvSpPr>
          <p:spPr>
            <a:xfrm>
              <a:off x="1948375" y="3602185"/>
              <a:ext cx="577272" cy="577272"/>
            </a:xfrm>
            <a:prstGeom prst="ellips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983011" y="3652294"/>
              <a:ext cx="508001" cy="477054"/>
            </a:xfrm>
            <a:prstGeom prst="rect">
              <a:avLst/>
            </a:prstGeom>
            <a:noFill/>
          </p:spPr>
          <p:txBody>
            <a:bodyPr wrap="square" rtlCol="0">
              <a:spAutoFit/>
            </a:bodyPr>
            <a:lstStyle/>
            <a:p>
              <a:pPr algn="ctr"/>
              <a:r>
                <a:rPr lang="en-US" sz="2500" b="1" dirty="0" err="1" smtClean="0">
                  <a:solidFill>
                    <a:srgbClr val="FFFFFF"/>
                  </a:solidFill>
                </a:rPr>
                <a:t>A</a:t>
              </a:r>
            </a:p>
          </p:txBody>
        </p:sp>
      </p:grpSp>
      <p:grpSp>
        <p:nvGrpSpPr>
          <p:cNvPr id="46" name="Group 45"/>
          <p:cNvGrpSpPr/>
          <p:nvPr/>
        </p:nvGrpSpPr>
        <p:grpSpPr>
          <a:xfrm>
            <a:off x="6604574" y="3570788"/>
            <a:ext cx="577272" cy="577272"/>
            <a:chOff x="1948375" y="3602185"/>
            <a:chExt cx="577272" cy="577272"/>
          </a:xfrm>
        </p:grpSpPr>
        <p:sp>
          <p:nvSpPr>
            <p:cNvPr id="49" name="Oval 48"/>
            <p:cNvSpPr/>
            <p:nvPr/>
          </p:nvSpPr>
          <p:spPr>
            <a:xfrm>
              <a:off x="1948375" y="3602185"/>
              <a:ext cx="577272" cy="577272"/>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002061" y="3652294"/>
              <a:ext cx="508001" cy="477054"/>
            </a:xfrm>
            <a:prstGeom prst="rect">
              <a:avLst/>
            </a:prstGeom>
            <a:noFill/>
          </p:spPr>
          <p:txBody>
            <a:bodyPr wrap="square" rtlCol="0">
              <a:spAutoFit/>
            </a:bodyPr>
            <a:lstStyle/>
            <a:p>
              <a:pPr algn="ctr"/>
              <a:r>
                <a:rPr lang="en-US" sz="2500" b="1" dirty="0">
                  <a:solidFill>
                    <a:srgbClr val="FFFFFF"/>
                  </a:solidFill>
                </a:rPr>
                <a:t>B</a:t>
              </a:r>
              <a:endParaRPr lang="en-US" sz="2500" b="1" dirty="0" smtClean="0">
                <a:solidFill>
                  <a:srgbClr val="FFFFFF"/>
                </a:solidFill>
              </a:endParaRPr>
            </a:p>
          </p:txBody>
        </p:sp>
      </p:grpSp>
      <p:grpSp>
        <p:nvGrpSpPr>
          <p:cNvPr id="55" name="Group 54"/>
          <p:cNvGrpSpPr/>
          <p:nvPr/>
        </p:nvGrpSpPr>
        <p:grpSpPr>
          <a:xfrm>
            <a:off x="4326627" y="3552076"/>
            <a:ext cx="577272" cy="577272"/>
            <a:chOff x="1948375" y="3602185"/>
            <a:chExt cx="577272" cy="577272"/>
          </a:xfrm>
        </p:grpSpPr>
        <p:sp>
          <p:nvSpPr>
            <p:cNvPr id="56" name="Oval 55"/>
            <p:cNvSpPr/>
            <p:nvPr/>
          </p:nvSpPr>
          <p:spPr>
            <a:xfrm>
              <a:off x="1948375" y="3602185"/>
              <a:ext cx="577272" cy="577272"/>
            </a:xfrm>
            <a:prstGeom prst="ellipse">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2002061" y="3652294"/>
              <a:ext cx="508001" cy="477054"/>
            </a:xfrm>
            <a:prstGeom prst="rect">
              <a:avLst/>
            </a:prstGeom>
            <a:noFill/>
          </p:spPr>
          <p:txBody>
            <a:bodyPr wrap="square" rtlCol="0">
              <a:spAutoFit/>
            </a:bodyPr>
            <a:lstStyle/>
            <a:p>
              <a:pPr algn="ctr"/>
              <a:r>
                <a:rPr lang="en-US" sz="2500" b="1" dirty="0" err="1" smtClean="0">
                  <a:solidFill>
                    <a:srgbClr val="FFFFFF"/>
                  </a:solidFill>
                </a:rPr>
                <a:t>C</a:t>
              </a:r>
            </a:p>
          </p:txBody>
        </p:sp>
      </p:grpSp>
      <p:grpSp>
        <p:nvGrpSpPr>
          <p:cNvPr id="32" name="Group 31"/>
          <p:cNvGrpSpPr/>
          <p:nvPr/>
        </p:nvGrpSpPr>
        <p:grpSpPr>
          <a:xfrm>
            <a:off x="7407343" y="730894"/>
            <a:ext cx="1235427" cy="143483"/>
            <a:chOff x="3462929" y="4029126"/>
            <a:chExt cx="1696889" cy="197077"/>
          </a:xfrm>
        </p:grpSpPr>
        <p:cxnSp>
          <p:nvCxnSpPr>
            <p:cNvPr id="33" name="Straight Connector 32"/>
            <p:cNvCxnSpPr>
              <a:endCxn id="4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pPr eaLnBrk="1" hangingPunct="1"/>
            <a:r>
              <a:rPr lang="en-US" smtClean="0"/>
              <a:t>Source Data Columns</a:t>
            </a:r>
          </a:p>
        </p:txBody>
      </p:sp>
      <p:sp>
        <p:nvSpPr>
          <p:cNvPr id="22532" name="Content Placeholder 1"/>
          <p:cNvSpPr txBox="1">
            <a:spLocks/>
          </p:cNvSpPr>
          <p:nvPr/>
        </p:nvSpPr>
        <p:spPr bwMode="auto">
          <a:xfrm>
            <a:off x="1600200" y="1143000"/>
            <a:ext cx="7315200" cy="1143000"/>
          </a:xfrm>
          <a:prstGeom prst="rect">
            <a:avLst/>
          </a:prstGeom>
          <a:noFill/>
          <a:ln w="9525">
            <a:noFill/>
            <a:miter lim="800000"/>
            <a:headEnd/>
            <a:tailEnd/>
          </a:ln>
        </p:spPr>
        <p:txBody>
          <a:bodyPr anchor="ctr"/>
          <a:lstStyle/>
          <a:p>
            <a:pPr>
              <a:spcBef>
                <a:spcPct val="20000"/>
              </a:spcBef>
            </a:pPr>
            <a:r>
              <a:rPr lang="en-US" sz="2000" dirty="0"/>
              <a:t>These columns represent the exchange data as they are currently </a:t>
            </a:r>
            <a:r>
              <a:rPr lang="en-US" sz="2000" dirty="0" smtClean="0"/>
              <a:t>represented. They </a:t>
            </a:r>
            <a:r>
              <a:rPr lang="en-US" sz="2000" dirty="0"/>
              <a:t>will be completed with information from the exchange content model, the “source data.”  </a:t>
            </a:r>
          </a:p>
        </p:txBody>
      </p:sp>
      <p:graphicFrame>
        <p:nvGraphicFramePr>
          <p:cNvPr id="7" name="Table 6"/>
          <p:cNvGraphicFramePr>
            <a:graphicFrameLocks noGrp="1"/>
          </p:cNvGraphicFramePr>
          <p:nvPr>
            <p:extLst>
              <p:ext uri="{D42A27DB-BD31-4B8C-83A1-F6EECF244321}">
                <p14:modId xmlns:p14="http://schemas.microsoft.com/office/powerpoint/2010/main" val="2719178111"/>
              </p:ext>
            </p:extLst>
          </p:nvPr>
        </p:nvGraphicFramePr>
        <p:xfrm>
          <a:off x="279401" y="2705361"/>
          <a:ext cx="8587508" cy="3101998"/>
        </p:xfrm>
        <a:graphic>
          <a:graphicData uri="http://schemas.openxmlformats.org/drawingml/2006/table">
            <a:tbl>
              <a:tblPr firstRow="1" bandRow="1">
                <a:tableStyleId>{5C22544A-7EE6-4342-B048-85BDC9FD1C3A}</a:tableStyleId>
              </a:tblPr>
              <a:tblGrid>
                <a:gridCol w="2146877"/>
                <a:gridCol w="2146877"/>
                <a:gridCol w="2146877"/>
                <a:gridCol w="2146877"/>
              </a:tblGrid>
              <a:tr h="685533">
                <a:tc>
                  <a:txBody>
                    <a:bodyPr/>
                    <a:lstStyle/>
                    <a:p>
                      <a:pPr algn="ctr"/>
                      <a:r>
                        <a:rPr lang="en-US" sz="1600" dirty="0" smtClean="0">
                          <a:latin typeface="Arial" pitchFamily="34" charset="0"/>
                          <a:cs typeface="Arial" pitchFamily="34" charset="0"/>
                        </a:rPr>
                        <a:t>Source Container Type</a:t>
                      </a:r>
                      <a:endParaRPr lang="en-US" sz="1600" dirty="0">
                        <a:latin typeface="Arial" pitchFamily="34" charset="0"/>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c>
                  <a:txBody>
                    <a:bodyPr/>
                    <a:lstStyle/>
                    <a:p>
                      <a:pPr algn="ctr"/>
                      <a:r>
                        <a:rPr lang="en-US" sz="1600" dirty="0" smtClean="0">
                          <a:latin typeface="Arial" pitchFamily="34" charset="0"/>
                          <a:cs typeface="Arial" pitchFamily="34" charset="0"/>
                        </a:rPr>
                        <a:t>Source Element</a:t>
                      </a:r>
                      <a:endParaRPr lang="en-US" sz="16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c>
                  <a:txBody>
                    <a:bodyPr/>
                    <a:lstStyle/>
                    <a:p>
                      <a:pPr algn="ctr"/>
                      <a:r>
                        <a:rPr lang="en-US" sz="1600" dirty="0" smtClean="0">
                          <a:latin typeface="Arial" pitchFamily="34" charset="0"/>
                          <a:cs typeface="Arial" pitchFamily="34" charset="0"/>
                        </a:rPr>
                        <a:t>Source</a:t>
                      </a:r>
                      <a:r>
                        <a:rPr lang="en-US" sz="1600" baseline="0" dirty="0" smtClean="0">
                          <a:latin typeface="Arial" pitchFamily="34" charset="0"/>
                          <a:cs typeface="Arial" pitchFamily="34" charset="0"/>
                        </a:rPr>
                        <a:t> Data Type</a:t>
                      </a:r>
                      <a:endParaRPr lang="en-US" sz="16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c>
                  <a:txBody>
                    <a:bodyPr/>
                    <a:lstStyle/>
                    <a:p>
                      <a:pPr algn="ctr"/>
                      <a:r>
                        <a:rPr lang="en-US" sz="1600" dirty="0" smtClean="0">
                          <a:latin typeface="Arial" pitchFamily="34" charset="0"/>
                          <a:cs typeface="Arial" pitchFamily="34" charset="0"/>
                        </a:rPr>
                        <a:t>Source Element Definition</a:t>
                      </a:r>
                      <a:endParaRPr lang="en-US" sz="16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r>
              <a:tr h="1390340">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data source high-level object, class, or context of a set of data elements (e.g., person, vehicle, arrest)</a:t>
                      </a: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source element is a specific data element that is associated with the Source Container Type</a:t>
                      </a:r>
                      <a:endParaRPr lang="en-US" sz="14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Data type of the source element</a:t>
                      </a:r>
                      <a:endParaRPr lang="en-US" sz="14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definition of the source element being mapped</a:t>
                      </a:r>
                      <a:endParaRPr lang="en-US" sz="14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20000"/>
                        <a:lumOff val="80000"/>
                      </a:schemeClr>
                    </a:solidFill>
                  </a:tcPr>
                </a:tc>
              </a:tr>
              <a:tr h="508000">
                <a:tc gridSpan="4">
                  <a:txBody>
                    <a:bodyPr/>
                    <a:lstStyle/>
                    <a:p>
                      <a:pPr algn="ctr"/>
                      <a:r>
                        <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rPr>
                        <a:t>Example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c hMerge="1">
                  <a:txBody>
                    <a:bodyPr/>
                    <a:lstStyle/>
                    <a:p>
                      <a:pPr algn="l"/>
                      <a:endParaRPr lang="en-US" sz="1400" dirty="0">
                        <a:latin typeface="Arial" pitchFamily="34" charset="0"/>
                        <a:cs typeface="Arial" pitchFamily="34" charset="0"/>
                      </a:endParaRPr>
                    </a:p>
                  </a:txBody>
                  <a:tcPr marL="91447" marR="91447" marT="45703" marB="45703">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hMerge="1">
                  <a:txBody>
                    <a:bodyPr/>
                    <a:lstStyle/>
                    <a:p>
                      <a:pPr algn="l"/>
                      <a:endParaRPr lang="en-US" sz="1400" dirty="0">
                        <a:latin typeface="Arial" pitchFamily="34" charset="0"/>
                        <a:cs typeface="Arial" pitchFamily="34" charset="0"/>
                      </a:endParaRPr>
                    </a:p>
                  </a:txBody>
                  <a:tcPr marL="91447" marR="91447" marT="45703" marB="45703">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hMerge="1">
                  <a:txBody>
                    <a:bodyPr/>
                    <a:lstStyle/>
                    <a:p>
                      <a:pPr algn="l"/>
                      <a:endParaRPr lang="en-US" sz="1400" dirty="0">
                        <a:latin typeface="Arial" pitchFamily="34" charset="0"/>
                        <a:cs typeface="Arial" pitchFamily="34" charset="0"/>
                      </a:endParaRPr>
                    </a:p>
                  </a:txBody>
                  <a:tcPr marL="91447" marR="91447" marT="45703" marB="45703">
                    <a:lnL w="127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484909">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Person</a:t>
                      </a: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DDEEEF"/>
                    </a:solidFill>
                  </a:tcPr>
                </a:tc>
                <a:tc>
                  <a:txBody>
                    <a:bodyPr/>
                    <a:lstStyle/>
                    <a:p>
                      <a:pPr algn="l"/>
                      <a:r>
                        <a:rPr lang="en-US" sz="1400" b="1" dirty="0">
                          <a:latin typeface="Arial" pitchFamily="34" charset="0"/>
                          <a:cs typeface="Arial" pitchFamily="34" charset="0"/>
                        </a:rPr>
                        <a:t>DateofBirth</a:t>
                      </a: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DDEEEF"/>
                    </a:solidFill>
                  </a:tcPr>
                </a:tc>
                <a:tc>
                  <a:txBody>
                    <a:bodyPr/>
                    <a:lstStyle/>
                    <a:p>
                      <a:pPr algn="l"/>
                      <a:r>
                        <a:rPr lang="en-US" sz="1400" b="1" dirty="0">
                          <a:latin typeface="Arial" pitchFamily="34" charset="0"/>
                          <a:cs typeface="Arial" pitchFamily="34" charset="0"/>
                        </a:rPr>
                        <a:t>Date</a:t>
                      </a: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DDEEEF"/>
                    </a:solidFill>
                  </a:tcPr>
                </a:tc>
                <a:tc>
                  <a:txBody>
                    <a:bodyPr/>
                    <a:lstStyle/>
                    <a:p>
                      <a:pPr algn="l"/>
                      <a:r>
                        <a:rPr lang="en-US" sz="1400" b="1" dirty="0">
                          <a:latin typeface="Arial" pitchFamily="34" charset="0"/>
                          <a:cs typeface="Arial" pitchFamily="34" charset="0"/>
                        </a:rPr>
                        <a:t>Date of birth</a:t>
                      </a:r>
                      <a:r>
                        <a:rPr lang="en-US" sz="1400" b="1" baseline="0" dirty="0">
                          <a:latin typeface="Arial" pitchFamily="34" charset="0"/>
                          <a:cs typeface="Arial" pitchFamily="34" charset="0"/>
                        </a:rPr>
                        <a:t> of a person</a:t>
                      </a:r>
                      <a:endParaRPr lang="en-US" sz="1400" b="1"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DDEEEF"/>
                    </a:solidFill>
                  </a:tcPr>
                </a:tc>
              </a:tr>
            </a:tbl>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21</a:t>
            </a:fld>
            <a:endParaRPr lang="en-US" dirty="0"/>
          </a:p>
        </p:txBody>
      </p:sp>
      <p:grpSp>
        <p:nvGrpSpPr>
          <p:cNvPr id="3" name="Group 2"/>
          <p:cNvGrpSpPr/>
          <p:nvPr/>
        </p:nvGrpSpPr>
        <p:grpSpPr>
          <a:xfrm>
            <a:off x="537026" y="1244107"/>
            <a:ext cx="929250" cy="929250"/>
            <a:chOff x="-753261" y="992912"/>
            <a:chExt cx="577272" cy="577272"/>
          </a:xfrm>
        </p:grpSpPr>
        <p:sp>
          <p:nvSpPr>
            <p:cNvPr id="11" name="Oval 10"/>
            <p:cNvSpPr/>
            <p:nvPr/>
          </p:nvSpPr>
          <p:spPr>
            <a:xfrm>
              <a:off x="-753261" y="992912"/>
              <a:ext cx="577272" cy="577272"/>
            </a:xfrm>
            <a:prstGeom prst="ellips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18625" y="1068677"/>
              <a:ext cx="508001" cy="393271"/>
            </a:xfrm>
            <a:prstGeom prst="rect">
              <a:avLst/>
            </a:prstGeom>
            <a:noFill/>
          </p:spPr>
          <p:txBody>
            <a:bodyPr wrap="square" rtlCol="0" anchor="ctr">
              <a:spAutoFit/>
            </a:bodyPr>
            <a:lstStyle/>
            <a:p>
              <a:pPr algn="ctr"/>
              <a:r>
                <a:rPr lang="en-US" sz="4000" b="1" dirty="0" err="1" smtClean="0">
                  <a:solidFill>
                    <a:srgbClr val="FFFFFF"/>
                  </a:solidFill>
                </a:rPr>
                <a:t>A</a:t>
              </a:r>
            </a:p>
          </p:txBody>
        </p:sp>
      </p:grpSp>
      <p:grpSp>
        <p:nvGrpSpPr>
          <p:cNvPr id="9" name="Group 8"/>
          <p:cNvGrpSpPr/>
          <p:nvPr/>
        </p:nvGrpSpPr>
        <p:grpSpPr>
          <a:xfrm>
            <a:off x="7407343" y="730894"/>
            <a:ext cx="1235427" cy="143483"/>
            <a:chOff x="3462929" y="4029126"/>
            <a:chExt cx="1696889" cy="197077"/>
          </a:xfrm>
        </p:grpSpPr>
        <p:cxnSp>
          <p:nvCxnSpPr>
            <p:cNvPr id="10" name="Straight Connector 9"/>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pPr eaLnBrk="1" hangingPunct="1"/>
            <a:r>
              <a:rPr lang="en-US" smtClean="0"/>
              <a:t>NIEM Data Columns</a:t>
            </a:r>
          </a:p>
        </p:txBody>
      </p:sp>
      <p:sp>
        <p:nvSpPr>
          <p:cNvPr id="22532" name="Content Placeholder 1"/>
          <p:cNvSpPr txBox="1">
            <a:spLocks/>
          </p:cNvSpPr>
          <p:nvPr/>
        </p:nvSpPr>
        <p:spPr bwMode="auto">
          <a:xfrm>
            <a:off x="1600200" y="1143000"/>
            <a:ext cx="7315200" cy="1143000"/>
          </a:xfrm>
          <a:prstGeom prst="rect">
            <a:avLst/>
          </a:prstGeom>
          <a:noFill/>
          <a:ln w="9525">
            <a:noFill/>
            <a:miter lim="800000"/>
            <a:headEnd/>
            <a:tailEnd/>
          </a:ln>
        </p:spPr>
        <p:txBody>
          <a:bodyPr anchor="ctr"/>
          <a:lstStyle/>
          <a:p>
            <a:pPr>
              <a:spcBef>
                <a:spcPct val="20000"/>
              </a:spcBef>
            </a:pPr>
            <a:r>
              <a:rPr lang="en-US" sz="2000" dirty="0" smtClean="0"/>
              <a:t>In a completed Mapping Document, the ‘NIEM Data Columns’ contain information about the NIEM data element that is being reused for a given source element if an appropriate mapping exists.</a:t>
            </a:r>
            <a:endParaRPr lang="en-US" sz="2000" dirty="0"/>
          </a:p>
        </p:txBody>
      </p:sp>
      <p:sp>
        <p:nvSpPr>
          <p:cNvPr id="2" name="Slide Number Placeholder 1"/>
          <p:cNvSpPr>
            <a:spLocks noGrp="1"/>
          </p:cNvSpPr>
          <p:nvPr>
            <p:ph type="sldNum" sz="quarter" idx="4"/>
          </p:nvPr>
        </p:nvSpPr>
        <p:spPr/>
        <p:txBody>
          <a:bodyPr/>
          <a:lstStyle/>
          <a:p>
            <a:fld id="{6E6030FC-FB78-5E4D-92EA-5D9433591EA9}" type="slidenum">
              <a:rPr lang="en-US" smtClean="0"/>
              <a:pPr/>
              <a:t>22</a:t>
            </a:fld>
            <a:endParaRPr lang="en-US" dirty="0"/>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2342462677"/>
              </p:ext>
            </p:extLst>
          </p:nvPr>
        </p:nvGraphicFramePr>
        <p:xfrm>
          <a:off x="293054" y="2648211"/>
          <a:ext cx="8616416" cy="3101998"/>
        </p:xfrm>
        <a:graphic>
          <a:graphicData uri="http://schemas.openxmlformats.org/drawingml/2006/table">
            <a:tbl>
              <a:tblPr firstRow="1" bandRow="1">
                <a:tableStyleId>{5C22544A-7EE6-4342-B048-85BDC9FD1C3A}</a:tableStyleId>
              </a:tblPr>
              <a:tblGrid>
                <a:gridCol w="2154104"/>
                <a:gridCol w="2154104"/>
                <a:gridCol w="2154104"/>
                <a:gridCol w="2154104"/>
              </a:tblGrid>
              <a:tr h="685533">
                <a:tc>
                  <a:txBody>
                    <a:bodyPr/>
                    <a:lstStyle/>
                    <a:p>
                      <a:pPr marL="0" algn="ctr" defTabSz="457200" rtl="0" eaLnBrk="1" latinLnBrk="0" hangingPunct="1"/>
                      <a:r>
                        <a:rPr lang="en-US" sz="1600" b="1" kern="1200" dirty="0" smtClean="0">
                          <a:solidFill>
                            <a:schemeClr val="lt1"/>
                          </a:solidFill>
                          <a:latin typeface="Arial" pitchFamily="34" charset="0"/>
                          <a:ea typeface="+mn-ea"/>
                          <a:cs typeface="Arial" pitchFamily="34" charset="0"/>
                        </a:rPr>
                        <a:t>NIEM Element</a:t>
                      </a:r>
                      <a:endParaRPr lang="en-US" sz="1600" b="1" kern="1200" dirty="0">
                        <a:solidFill>
                          <a:schemeClr val="lt1"/>
                        </a:solidFill>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0" algn="ctr" defTabSz="457200" rtl="0" eaLnBrk="1" latinLnBrk="0" hangingPunct="1"/>
                      <a:r>
                        <a:rPr lang="en-US" sz="1600" b="1" kern="1200" dirty="0" smtClean="0">
                          <a:solidFill>
                            <a:schemeClr val="lt1"/>
                          </a:solidFill>
                          <a:latin typeface="Arial" pitchFamily="34" charset="0"/>
                          <a:ea typeface="+mn-ea"/>
                          <a:cs typeface="Arial" pitchFamily="34" charset="0"/>
                        </a:rPr>
                        <a:t>NIEM Element Path</a:t>
                      </a:r>
                      <a:endParaRPr lang="en-US" sz="1600" b="1" kern="1200" dirty="0">
                        <a:solidFill>
                          <a:schemeClr val="lt1"/>
                        </a:solidFill>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0" algn="ctr" defTabSz="457200" rtl="0" eaLnBrk="1" latinLnBrk="0" hangingPunct="1"/>
                      <a:r>
                        <a:rPr lang="en-US" sz="1600" b="1" kern="1200" dirty="0" smtClean="0">
                          <a:solidFill>
                            <a:schemeClr val="lt1"/>
                          </a:solidFill>
                          <a:latin typeface="Arial" pitchFamily="34" charset="0"/>
                          <a:ea typeface="+mn-ea"/>
                          <a:cs typeface="Arial" pitchFamily="34" charset="0"/>
                        </a:rPr>
                        <a:t>NIEM Type</a:t>
                      </a:r>
                      <a:endParaRPr lang="en-US" sz="1600" b="1" kern="1200" dirty="0">
                        <a:solidFill>
                          <a:schemeClr val="lt1"/>
                        </a:solidFill>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0" algn="ctr" defTabSz="457200" rtl="0" eaLnBrk="1" latinLnBrk="0" hangingPunct="1"/>
                      <a:r>
                        <a:rPr lang="en-US" sz="1600" b="1" kern="1200" dirty="0" smtClean="0">
                          <a:solidFill>
                            <a:schemeClr val="lt1"/>
                          </a:solidFill>
                          <a:latin typeface="Arial" pitchFamily="34" charset="0"/>
                          <a:ea typeface="+mn-ea"/>
                          <a:cs typeface="Arial" pitchFamily="34" charset="0"/>
                        </a:rPr>
                        <a:t>NIEM Element Definition</a:t>
                      </a:r>
                      <a:endParaRPr lang="en-US" sz="1600" b="1" kern="1200" dirty="0">
                        <a:solidFill>
                          <a:schemeClr val="lt1"/>
                        </a:solidFill>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1390340">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name of the NIEM element the source element is mapped to</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path of the NIEM Element within the NIEM Model</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name of the type that is associated with the NIEM element</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standard definition for the NIEM element found in the element’s metadata</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2">
                        <a:lumMod val="20000"/>
                        <a:lumOff val="80000"/>
                      </a:schemeClr>
                    </a:solidFill>
                  </a:tcPr>
                </a:tc>
              </a:tr>
              <a:tr h="508000">
                <a:tc gridSpan="4">
                  <a:txBody>
                    <a:bodyPr/>
                    <a:lstStyle/>
                    <a:p>
                      <a:pPr algn="ctr"/>
                      <a:r>
                        <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rPr>
                        <a:t>Example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hMerge="1">
                  <a:txBody>
                    <a:bodyPr/>
                    <a:lstStyle/>
                    <a:p>
                      <a:pPr algn="ctr"/>
                      <a:endPar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hMerge="1">
                  <a:txBody>
                    <a:bodyPr/>
                    <a:lstStyle/>
                    <a:p>
                      <a:pPr algn="ctr"/>
                      <a:endPar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hMerge="1">
                  <a:txBody>
                    <a:bodyPr/>
                    <a:lstStyle/>
                    <a:p>
                      <a:pPr algn="ctr"/>
                      <a:endPar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484909">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nc:PersonBirthDate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lang="en-US" sz="1400" b="1" dirty="0">
                          <a:latin typeface="Arial" pitchFamily="34" charset="0"/>
                          <a:cs typeface="Arial" pitchFamily="34" charset="0"/>
                        </a:rPr>
                        <a:t>nc:Person/</a:t>
                      </a:r>
                    </a:p>
                    <a:p>
                      <a:pPr algn="l"/>
                      <a:r>
                        <a:rPr lang="en-US" sz="1400" b="1" dirty="0">
                          <a:latin typeface="Arial" pitchFamily="34" charset="0"/>
                          <a:cs typeface="Arial" pitchFamily="34" charset="0"/>
                        </a:rPr>
                        <a:t>nc:PersonBirthDate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lang="en-US" sz="1400" b="1" dirty="0">
                          <a:latin typeface="Arial" pitchFamily="34" charset="0"/>
                          <a:cs typeface="Arial" pitchFamily="34" charset="0"/>
                        </a:rPr>
                        <a:t>nc:DateType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lang="en-US" sz="1400" b="1" dirty="0">
                          <a:latin typeface="Arial" pitchFamily="34" charset="0"/>
                          <a:cs typeface="Arial" pitchFamily="34" charset="0"/>
                        </a:rPr>
                        <a:t>A date a person</a:t>
                      </a:r>
                      <a:r>
                        <a:rPr lang="en-US" sz="1400" b="1" baseline="0" dirty="0">
                          <a:latin typeface="Arial" pitchFamily="34" charset="0"/>
                          <a:cs typeface="Arial" pitchFamily="34" charset="0"/>
                        </a:rPr>
                        <a:t> was born</a:t>
                      </a:r>
                      <a:endParaRPr lang="en-US" sz="1400" b="1" dirty="0">
                        <a:latin typeface="Arial" pitchFamily="34" charset="0"/>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chemeClr val="tx2">
                        <a:lumMod val="20000"/>
                        <a:lumOff val="80000"/>
                      </a:schemeClr>
                    </a:solidFill>
                  </a:tcPr>
                </a:tc>
              </a:tr>
            </a:tbl>
          </a:graphicData>
        </a:graphic>
      </p:graphicFrame>
      <p:grpSp>
        <p:nvGrpSpPr>
          <p:cNvPr id="19" name="Group 18"/>
          <p:cNvGrpSpPr/>
          <p:nvPr/>
        </p:nvGrpSpPr>
        <p:grpSpPr>
          <a:xfrm>
            <a:off x="432954" y="1197697"/>
            <a:ext cx="929250" cy="929250"/>
            <a:chOff x="-753261" y="992912"/>
            <a:chExt cx="577272" cy="577272"/>
          </a:xfrm>
        </p:grpSpPr>
        <p:sp>
          <p:nvSpPr>
            <p:cNvPr id="20" name="Oval 19"/>
            <p:cNvSpPr/>
            <p:nvPr/>
          </p:nvSpPr>
          <p:spPr>
            <a:xfrm>
              <a:off x="-753261" y="992912"/>
              <a:ext cx="577272" cy="577272"/>
            </a:xfrm>
            <a:prstGeom prst="ellipse">
              <a:avLst/>
            </a:prstGeom>
            <a:gradFill flip="none" rotWithShape="1">
              <a:gsLst>
                <a:gs pos="0">
                  <a:schemeClr val="tx2">
                    <a:lumMod val="50000"/>
                  </a:schemeClr>
                </a:gs>
                <a:gs pos="100000">
                  <a:schemeClr val="tx2"/>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694957" y="1057270"/>
              <a:ext cx="508001" cy="439755"/>
            </a:xfrm>
            <a:prstGeom prst="rect">
              <a:avLst/>
            </a:prstGeom>
            <a:noFill/>
          </p:spPr>
          <p:txBody>
            <a:bodyPr wrap="square" rtlCol="0" anchor="ctr">
              <a:spAutoFit/>
            </a:bodyPr>
            <a:lstStyle/>
            <a:p>
              <a:pPr algn="ctr"/>
              <a:r>
                <a:rPr lang="en-US" sz="4000" b="1" dirty="0" err="1" smtClean="0">
                  <a:solidFill>
                    <a:srgbClr val="FFFFFF"/>
                  </a:solidFill>
                </a:rPr>
                <a:t>B</a:t>
              </a:r>
            </a:p>
          </p:txBody>
        </p:sp>
      </p:grpSp>
    </p:spTree>
    <p:extLst>
      <p:ext uri="{BB962C8B-B14F-4D97-AF65-F5344CB8AC3E}">
        <p14:creationId xmlns:p14="http://schemas.microsoft.com/office/powerpoint/2010/main" val="104859753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pPr eaLnBrk="1" hangingPunct="1"/>
            <a:r>
              <a:rPr lang="en-US" smtClean="0"/>
              <a:t>Mapping Column</a:t>
            </a:r>
          </a:p>
        </p:txBody>
      </p:sp>
      <p:sp>
        <p:nvSpPr>
          <p:cNvPr id="22532" name="Content Placeholder 1"/>
          <p:cNvSpPr txBox="1">
            <a:spLocks/>
          </p:cNvSpPr>
          <p:nvPr/>
        </p:nvSpPr>
        <p:spPr bwMode="auto">
          <a:xfrm>
            <a:off x="1600200" y="1274388"/>
            <a:ext cx="7315200" cy="1143000"/>
          </a:xfrm>
          <a:prstGeom prst="rect">
            <a:avLst/>
          </a:prstGeom>
          <a:noFill/>
          <a:ln w="9525">
            <a:noFill/>
            <a:miter lim="800000"/>
            <a:headEnd/>
            <a:tailEnd/>
          </a:ln>
        </p:spPr>
        <p:txBody>
          <a:bodyPr anchor="ctr"/>
          <a:lstStyle/>
          <a:p>
            <a:pPr marL="342900" indent="-342900">
              <a:spcBef>
                <a:spcPct val="20000"/>
              </a:spcBef>
              <a:buFont typeface="Arial"/>
              <a:buChar char="•"/>
            </a:pPr>
            <a:r>
              <a:rPr lang="en-US" sz="2000" dirty="0"/>
              <a:t>In a Mapping Document, users </a:t>
            </a:r>
            <a:r>
              <a:rPr lang="en-US" sz="2000" dirty="0" smtClean="0"/>
              <a:t>must search the NIEM model for appropriate data elements to map to local exchange data.</a:t>
            </a:r>
          </a:p>
          <a:p>
            <a:pPr marL="342900" indent="-342900">
              <a:spcBef>
                <a:spcPct val="20000"/>
              </a:spcBef>
              <a:buFont typeface="Arial"/>
              <a:buChar char="•"/>
            </a:pPr>
            <a:r>
              <a:rPr lang="en-US" sz="2000" dirty="0" smtClean="0"/>
              <a:t>If </a:t>
            </a:r>
            <a:r>
              <a:rPr lang="en-US" sz="2000" dirty="0"/>
              <a:t>a NIEM element is found, the correlation of the source and NIEM elements is recorded </a:t>
            </a:r>
            <a:r>
              <a:rPr lang="en-US" sz="2000" dirty="0" smtClean="0"/>
              <a:t>here.</a:t>
            </a:r>
            <a:endParaRPr lang="en-US" sz="2000" dirty="0"/>
          </a:p>
        </p:txBody>
      </p:sp>
      <p:sp>
        <p:nvSpPr>
          <p:cNvPr id="2" name="Slide Number Placeholder 1"/>
          <p:cNvSpPr>
            <a:spLocks noGrp="1"/>
          </p:cNvSpPr>
          <p:nvPr>
            <p:ph type="sldNum" sz="quarter" idx="4"/>
          </p:nvPr>
        </p:nvSpPr>
        <p:spPr/>
        <p:txBody>
          <a:bodyPr/>
          <a:lstStyle/>
          <a:p>
            <a:fld id="{6E6030FC-FB78-5E4D-92EA-5D9433591EA9}" type="slidenum">
              <a:rPr lang="en-US" smtClean="0"/>
              <a:pPr/>
              <a:t>23</a:t>
            </a:fld>
            <a:endParaRPr lang="en-US" dirty="0"/>
          </a:p>
        </p:txBody>
      </p:sp>
      <p:sp>
        <p:nvSpPr>
          <p:cNvPr id="9" name="Content Placeholder 1"/>
          <p:cNvSpPr txBox="1">
            <a:spLocks/>
          </p:cNvSpPr>
          <p:nvPr/>
        </p:nvSpPr>
        <p:spPr bwMode="auto">
          <a:xfrm>
            <a:off x="2733964" y="3119581"/>
            <a:ext cx="5428672" cy="2399145"/>
          </a:xfrm>
          <a:prstGeom prst="rect">
            <a:avLst/>
          </a:prstGeom>
          <a:noFill/>
          <a:ln w="9525">
            <a:noFill/>
            <a:miter lim="800000"/>
            <a:headEnd/>
            <a:tailEnd/>
          </a:ln>
        </p:spPr>
        <p:txBody>
          <a:bodyPr anchor="ctr"/>
          <a:lstStyle/>
          <a:p>
            <a:pPr marL="342900" indent="-342900">
              <a:spcBef>
                <a:spcPct val="20000"/>
              </a:spcBef>
              <a:buFont typeface="Arial"/>
              <a:buChar char="•"/>
            </a:pPr>
            <a:r>
              <a:rPr lang="en-US" sz="1600" dirty="0"/>
              <a:t>Mapping “value” is the degree to which a source element maps to a NIEM </a:t>
            </a:r>
            <a:r>
              <a:rPr lang="en-US" sz="1600" dirty="0" smtClean="0"/>
              <a:t>element. Possible </a:t>
            </a:r>
            <a:r>
              <a:rPr lang="en-US" sz="1600" dirty="0"/>
              <a:t>“values” include:</a:t>
            </a:r>
          </a:p>
          <a:p>
            <a:pPr marL="800100" lvl="1" indent="-342900">
              <a:spcBef>
                <a:spcPct val="20000"/>
              </a:spcBef>
              <a:buFont typeface="Courier New"/>
              <a:buChar char="o"/>
            </a:pPr>
            <a:r>
              <a:rPr lang="en-US" sz="1600" dirty="0"/>
              <a:t>Equivalent</a:t>
            </a:r>
          </a:p>
          <a:p>
            <a:pPr marL="800100" lvl="1" indent="-342900">
              <a:spcBef>
                <a:spcPct val="20000"/>
              </a:spcBef>
              <a:buFont typeface="Courier New"/>
              <a:buChar char="o"/>
            </a:pPr>
            <a:r>
              <a:rPr lang="en-US" sz="1600" dirty="0"/>
              <a:t>Partial</a:t>
            </a:r>
          </a:p>
          <a:p>
            <a:pPr marL="800100" lvl="1" indent="-342900">
              <a:spcBef>
                <a:spcPct val="20000"/>
              </a:spcBef>
              <a:buFont typeface="Courier New"/>
              <a:buChar char="o"/>
            </a:pPr>
            <a:r>
              <a:rPr lang="en-US" sz="1600" dirty="0"/>
              <a:t>No Match</a:t>
            </a:r>
          </a:p>
          <a:p>
            <a:pPr marL="342900" indent="-342900">
              <a:spcBef>
                <a:spcPct val="20000"/>
              </a:spcBef>
              <a:buFont typeface="Arial"/>
              <a:buChar char="•"/>
            </a:pPr>
            <a:r>
              <a:rPr lang="en-US" sz="1600" dirty="0"/>
              <a:t>It is recommended to include additional notes in the mapping document to provide reasoning and context</a:t>
            </a:r>
          </a:p>
        </p:txBody>
      </p:sp>
      <p:grpSp>
        <p:nvGrpSpPr>
          <p:cNvPr id="10" name="Group 9"/>
          <p:cNvGrpSpPr/>
          <p:nvPr/>
        </p:nvGrpSpPr>
        <p:grpSpPr>
          <a:xfrm>
            <a:off x="7407343" y="730894"/>
            <a:ext cx="1235427" cy="143483"/>
            <a:chOff x="3462929" y="4029126"/>
            <a:chExt cx="1696889" cy="197077"/>
          </a:xfrm>
        </p:grpSpPr>
        <p:cxnSp>
          <p:nvCxnSpPr>
            <p:cNvPr id="12" name="Straight Connector 11"/>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9" name="Table 18"/>
          <p:cNvGraphicFramePr>
            <a:graphicFrameLocks noGrp="1"/>
          </p:cNvGraphicFramePr>
          <p:nvPr>
            <p:extLst>
              <p:ext uri="{D42A27DB-BD31-4B8C-83A1-F6EECF244321}">
                <p14:modId xmlns:p14="http://schemas.microsoft.com/office/powerpoint/2010/main" val="2113070231"/>
              </p:ext>
            </p:extLst>
          </p:nvPr>
        </p:nvGraphicFramePr>
        <p:xfrm>
          <a:off x="327665" y="2711447"/>
          <a:ext cx="2146877" cy="3068782"/>
        </p:xfrm>
        <a:graphic>
          <a:graphicData uri="http://schemas.openxmlformats.org/drawingml/2006/table">
            <a:tbl>
              <a:tblPr firstRow="1" bandRow="1">
                <a:tableStyleId>{5C22544A-7EE6-4342-B048-85BDC9FD1C3A}</a:tableStyleId>
              </a:tblPr>
              <a:tblGrid>
                <a:gridCol w="2146877"/>
              </a:tblGrid>
              <a:tr h="685533">
                <a:tc>
                  <a:txBody>
                    <a:bodyPr/>
                    <a:lstStyle/>
                    <a:p>
                      <a:pPr algn="ctr"/>
                      <a:r>
                        <a:rPr lang="en-US" sz="1600" dirty="0" smtClean="0">
                          <a:latin typeface="Arial" pitchFamily="34" charset="0"/>
                          <a:cs typeface="Arial" pitchFamily="34" charset="0"/>
                        </a:rPr>
                        <a:t>Mapping</a:t>
                      </a:r>
                      <a:endParaRPr lang="en-US" sz="1600" dirty="0">
                        <a:latin typeface="Arial" pitchFamily="34" charset="0"/>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2">
                            <a:lumMod val="75000"/>
                          </a:schemeClr>
                        </a:gs>
                        <a:gs pos="100000">
                          <a:schemeClr val="accent2"/>
                        </a:gs>
                      </a:gsLst>
                      <a:lin ang="16200000" scaled="0"/>
                      <a:tileRect/>
                    </a:gradFill>
                  </a:tcPr>
                </a:tc>
              </a:tr>
              <a:tr h="1390340">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Identifies how the source object or element maps to the NIEM object or element.</a:t>
                      </a: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20000"/>
                        <a:lumOff val="80000"/>
                      </a:schemeClr>
                    </a:solidFill>
                  </a:tcPr>
                </a:tc>
              </a:tr>
              <a:tr h="508000">
                <a:tc>
                  <a:txBody>
                    <a:bodyPr/>
                    <a:lstStyle/>
                    <a:p>
                      <a:pPr algn="ctr"/>
                      <a:r>
                        <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rPr>
                        <a:t>Example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2">
                            <a:lumMod val="75000"/>
                          </a:schemeClr>
                        </a:gs>
                        <a:gs pos="100000">
                          <a:schemeClr val="accent2"/>
                        </a:gs>
                      </a:gsLst>
                      <a:lin ang="16200000" scaled="0"/>
                      <a:tileRect/>
                    </a:gradFill>
                  </a:tcPr>
                </a:tc>
              </a:tr>
              <a:tr h="484909">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Equivalent</a:t>
                      </a: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F8D9CD"/>
                    </a:solidFill>
                  </a:tcPr>
                </a:tc>
              </a:tr>
            </a:tbl>
          </a:graphicData>
        </a:graphic>
      </p:graphicFrame>
      <p:grpSp>
        <p:nvGrpSpPr>
          <p:cNvPr id="20" name="Group 19"/>
          <p:cNvGrpSpPr/>
          <p:nvPr/>
        </p:nvGrpSpPr>
        <p:grpSpPr>
          <a:xfrm>
            <a:off x="537026" y="1375495"/>
            <a:ext cx="929250" cy="929250"/>
            <a:chOff x="-753261" y="992912"/>
            <a:chExt cx="577272" cy="577272"/>
          </a:xfrm>
        </p:grpSpPr>
        <p:sp>
          <p:nvSpPr>
            <p:cNvPr id="21" name="Oval 20"/>
            <p:cNvSpPr/>
            <p:nvPr/>
          </p:nvSpPr>
          <p:spPr>
            <a:xfrm>
              <a:off x="-753261" y="992912"/>
              <a:ext cx="577272" cy="577272"/>
            </a:xfrm>
            <a:prstGeom prst="ellipse">
              <a:avLst/>
            </a:prstGeom>
            <a:gradFill flip="none" rotWithShape="1">
              <a:gsLst>
                <a:gs pos="0">
                  <a:schemeClr val="accent2">
                    <a:lumMod val="75000"/>
                  </a:schemeClr>
                </a:gs>
                <a:gs pos="100000">
                  <a:schemeClr val="accent2"/>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06792" y="1069104"/>
              <a:ext cx="508001" cy="439756"/>
            </a:xfrm>
            <a:prstGeom prst="rect">
              <a:avLst/>
            </a:prstGeom>
            <a:noFill/>
          </p:spPr>
          <p:txBody>
            <a:bodyPr wrap="square" rtlCol="0" anchor="ctr">
              <a:spAutoFit/>
            </a:bodyPr>
            <a:lstStyle/>
            <a:p>
              <a:pPr algn="ctr"/>
              <a:r>
                <a:rPr lang="en-US" sz="4000" b="1" dirty="0" smtClean="0">
                  <a:solidFill>
                    <a:srgbClr val="FFFFFF"/>
                  </a:solidFill>
                </a:rPr>
                <a:t>C</a:t>
              </a:r>
            </a:p>
          </p:txBody>
        </p:sp>
      </p:grpSp>
    </p:spTree>
    <p:extLst>
      <p:ext uri="{BB962C8B-B14F-4D97-AF65-F5344CB8AC3E}">
        <p14:creationId xmlns:p14="http://schemas.microsoft.com/office/powerpoint/2010/main" val="16463054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2.2 Mapping Process</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rgbClr val="1F497D"/>
                  </a:solidFill>
                  <a:cs typeface="Arial"/>
                </a:rPr>
                <a:t>Concept Refresh</a:t>
              </a:r>
              <a:endParaRPr lang="en-US" sz="2500" b="1" dirty="0">
                <a:solidFill>
                  <a:srgbClr val="1F497D"/>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439682" y="3229168"/>
            <a:ext cx="8091215" cy="733232"/>
            <a:chOff x="439682" y="1259060"/>
            <a:chExt cx="8091215" cy="733232"/>
          </a:xfrm>
        </p:grpSpPr>
        <p:sp>
          <p:nvSpPr>
            <p:cNvPr id="19" name="TextBox 18"/>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Build &amp; Validate </a:t>
              </a:r>
            </a:p>
          </p:txBody>
        </p:sp>
        <p:cxnSp>
          <p:nvCxnSpPr>
            <p:cNvPr id="20" name="Straight Connector 19"/>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userDrawn="1"/>
        </p:nvSpPr>
        <p:spPr>
          <a:xfrm>
            <a:off x="439682" y="4181668"/>
            <a:ext cx="6856249" cy="477054"/>
          </a:xfrm>
          <a:prstGeom prst="rect">
            <a:avLst/>
          </a:prstGeom>
          <a:noFill/>
        </p:spPr>
        <p:txBody>
          <a:bodyPr wrap="square" rtlCol="0">
            <a:spAutoFit/>
          </a:bodyPr>
          <a:lstStyle/>
          <a:p>
            <a:r>
              <a:rPr lang="en-US" sz="2500" b="1" dirty="0">
                <a:solidFill>
                  <a:srgbClr val="1F497D"/>
                </a:solidFill>
                <a:cs typeface="Arial"/>
              </a:rPr>
              <a:t>Conclusion</a:t>
            </a:r>
          </a:p>
        </p:txBody>
      </p:sp>
      <p:sp>
        <p:nvSpPr>
          <p:cNvPr id="32" name="Rounded Rectangle 31">
            <a:hlinkClick r:id="rId3" action="ppaction://hlinksldjump"/>
          </p:cNvPr>
          <p:cNvSpPr/>
          <p:nvPr/>
        </p:nvSpPr>
        <p:spPr bwMode="auto">
          <a:xfrm>
            <a:off x="3429000"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600" b="1" spc="-50" dirty="0">
                <a:solidFill>
                  <a:srgbClr val="304776"/>
                </a:solidFill>
                <a:latin typeface="+mn-lt"/>
                <a:cs typeface="Arial"/>
              </a:rPr>
              <a:t>Mapping Document</a:t>
            </a:r>
          </a:p>
        </p:txBody>
      </p:sp>
      <p:sp>
        <p:nvSpPr>
          <p:cNvPr id="33" name="Rounded Rectangle 32">
            <a:hlinkClick r:id="rId4" action="ppaction://hlinksldjump"/>
          </p:cNvPr>
          <p:cNvSpPr/>
          <p:nvPr/>
        </p:nvSpPr>
        <p:spPr bwMode="auto">
          <a:xfrm>
            <a:off x="5990812" y="2108610"/>
            <a:ext cx="2122440" cy="685800"/>
          </a:xfrm>
          <a:prstGeom prst="roundRect">
            <a:avLst>
              <a:gd name="adj" fmla="val 5374"/>
            </a:avLst>
          </a:prstGeom>
          <a:gradFill rotWithShape="1">
            <a:gsLst>
              <a:gs pos="1000">
                <a:schemeClr val="tx2">
                  <a:lumMod val="50000"/>
                </a:schemeClr>
              </a:gs>
              <a:gs pos="99000">
                <a:schemeClr val="tx2"/>
              </a:gs>
            </a:gsLst>
            <a:lin ang="16200000" scaled="0"/>
          </a:gradFill>
          <a:ln w="9525" cap="flat" cmpd="sng" algn="ctr">
            <a:noFill/>
            <a:prstDash val="solid"/>
          </a:ln>
          <a:effectLst>
            <a:outerShdw blurRad="40000" dist="23000" dir="5400000" rotWithShape="0">
              <a:srgbClr val="000000">
                <a:alpha val="35000"/>
              </a:srgbClr>
            </a:outerShdw>
          </a:effectLst>
        </p:spPr>
        <p:txBody>
          <a:bodyPr tIns="91440" anchor="ctr" anchorCtr="0"/>
          <a:lstStyle/>
          <a:p>
            <a:pPr algn="ctr" fontAlgn="auto">
              <a:lnSpc>
                <a:spcPct val="90000"/>
              </a:lnSpc>
              <a:spcBef>
                <a:spcPts val="0"/>
              </a:spcBef>
              <a:spcAft>
                <a:spcPts val="0"/>
              </a:spcAft>
            </a:pPr>
            <a:r>
              <a:rPr lang="en-US" sz="1600" b="1" kern="0" spc="-50" dirty="0">
                <a:solidFill>
                  <a:schemeClr val="bg1"/>
                </a:solidFill>
                <a:latin typeface="Arial"/>
                <a:cs typeface="Arial"/>
              </a:rPr>
              <a:t>Mapping Process</a:t>
            </a:r>
          </a:p>
        </p:txBody>
      </p:sp>
      <p:sp>
        <p:nvSpPr>
          <p:cNvPr id="34" name="Rounded Rectangle 33">
            <a:hlinkClick r:id="rId5" action="ppaction://hlinksldjump"/>
          </p:cNvPr>
          <p:cNvSpPr/>
          <p:nvPr/>
        </p:nvSpPr>
        <p:spPr bwMode="auto">
          <a:xfrm>
            <a:off x="3429000" y="3112281"/>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24</a:t>
            </a:fld>
            <a:endParaRPr lang="en-US" dirty="0"/>
          </a:p>
        </p:txBody>
      </p:sp>
      <p:sp>
        <p:nvSpPr>
          <p:cNvPr id="28" name="Rounded Rectangle 27">
            <a:hlinkClick r:id="rId5" action="ppaction://hlinksldjump"/>
          </p:cNvPr>
          <p:cNvSpPr/>
          <p:nvPr/>
        </p:nvSpPr>
        <p:spPr bwMode="auto">
          <a:xfrm>
            <a:off x="5990812" y="3124795"/>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smtClean="0">
                <a:solidFill>
                  <a:srgbClr val="304776"/>
                </a:solidFill>
                <a:cs typeface="Arial"/>
              </a:rPr>
              <a:t>Validate XML </a:t>
            </a:r>
          </a:p>
          <a:p>
            <a:pPr algn="ctr">
              <a:defRPr/>
            </a:pPr>
            <a:r>
              <a:rPr lang="en-US" sz="1600" b="1" spc="-50" dirty="0" smtClean="0">
                <a:solidFill>
                  <a:srgbClr val="304776"/>
                </a:solidFill>
                <a:cs typeface="Arial"/>
              </a:rPr>
              <a:t>Schemas</a:t>
            </a:r>
            <a:endParaRPr lang="en-US" sz="1600" b="1" spc="-50" dirty="0">
              <a:solidFill>
                <a:srgbClr val="304776"/>
              </a:solidFill>
              <a:cs typeface="Arial"/>
            </a:endParaRPr>
          </a:p>
        </p:txBody>
      </p:sp>
    </p:spTree>
    <p:extLst>
      <p:ext uri="{BB962C8B-B14F-4D97-AF65-F5344CB8AC3E}">
        <p14:creationId xmlns:p14="http://schemas.microsoft.com/office/powerpoint/2010/main" val="36528371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endParaRPr lang="en-US" dirty="0" smtClean="0">
              <a:solidFill>
                <a:schemeClr val="tx1"/>
              </a:solidFill>
            </a:endParaRPr>
          </a:p>
          <a:p>
            <a:pPr marL="0" lvl="1" indent="0">
              <a:spcBef>
                <a:spcPts val="1680"/>
              </a:spcBef>
              <a:spcAft>
                <a:spcPts val="600"/>
              </a:spcAft>
              <a:buClr>
                <a:schemeClr val="tx1"/>
              </a:buClr>
              <a:buNone/>
              <a:defRPr/>
            </a:pPr>
            <a:r>
              <a:rPr lang="en-US" dirty="0" smtClean="0">
                <a:solidFill>
                  <a:schemeClr val="tx1"/>
                </a:solidFill>
              </a:rPr>
              <a:t>List </a:t>
            </a:r>
            <a:r>
              <a:rPr lang="en-US" dirty="0">
                <a:solidFill>
                  <a:schemeClr val="tx1"/>
                </a:solidFill>
              </a:rPr>
              <a:t>the two steps in the mapping process</a:t>
            </a:r>
          </a:p>
          <a:p>
            <a:pPr marL="0" lvl="1" indent="0">
              <a:spcBef>
                <a:spcPts val="1680"/>
              </a:spcBef>
              <a:spcAft>
                <a:spcPts val="600"/>
              </a:spcAft>
              <a:buClr>
                <a:schemeClr val="tx1"/>
              </a:buClr>
              <a:buNone/>
              <a:defRPr/>
            </a:pPr>
            <a:r>
              <a:rPr lang="en-US" dirty="0" smtClean="0">
                <a:solidFill>
                  <a:schemeClr val="tx1"/>
                </a:solidFill>
              </a:rPr>
              <a:t>Correctly list the five steps for properly setting up a mapping document</a:t>
            </a:r>
            <a:endParaRPr lang="en-US" dirty="0">
              <a:solidFill>
                <a:schemeClr val="tx1"/>
              </a:solidFill>
            </a:endParaRPr>
          </a:p>
          <a:p>
            <a:pPr marL="0" lvl="1" indent="0">
              <a:spcBef>
                <a:spcPts val="1680"/>
              </a:spcBef>
              <a:spcAft>
                <a:spcPts val="600"/>
              </a:spcAft>
              <a:buClr>
                <a:schemeClr val="tx1"/>
              </a:buClr>
              <a:buNone/>
              <a:defRPr/>
            </a:pPr>
            <a:r>
              <a:rPr lang="en-US" dirty="0">
                <a:solidFill>
                  <a:schemeClr val="tx1"/>
                </a:solidFill>
              </a:rPr>
              <a:t>Explain how to search and map NIEM elements </a:t>
            </a:r>
          </a:p>
          <a:p>
            <a:pPr marL="0" lvl="1" indent="0">
              <a:spcBef>
                <a:spcPts val="1680"/>
              </a:spcBef>
              <a:spcAft>
                <a:spcPts val="600"/>
              </a:spcAft>
              <a:buClr>
                <a:schemeClr val="tx1"/>
              </a:buClr>
              <a:buNone/>
              <a:defRPr/>
            </a:pPr>
            <a:r>
              <a:rPr lang="en-US" dirty="0">
                <a:solidFill>
                  <a:schemeClr val="tx1"/>
                </a:solidFill>
              </a:rPr>
              <a:t>Define the three mapping values in the mapping column</a:t>
            </a:r>
          </a:p>
        </p:txBody>
      </p:sp>
      <p:sp>
        <p:nvSpPr>
          <p:cNvPr id="60417" name="Title 2"/>
          <p:cNvSpPr>
            <a:spLocks noGrp="1"/>
          </p:cNvSpPr>
          <p:nvPr>
            <p:ph type="title"/>
          </p:nvPr>
        </p:nvSpPr>
        <p:spPr>
          <a:ln/>
        </p:spPr>
        <p:txBody>
          <a:bodyPr/>
          <a:lstStyle/>
          <a:p>
            <a:pPr eaLnBrk="1" hangingPunct="1"/>
            <a:r>
              <a:rPr lang="en-US" dirty="0" smtClean="0">
                <a:ea typeface="ＭＳ Ｐゴシック" pitchFamily="34" charset="-128"/>
              </a:rPr>
              <a:t>Module 2.2: </a:t>
            </a:r>
            <a:r>
              <a:rPr lang="en-US" b="0" dirty="0" smtClean="0">
                <a:ea typeface="ＭＳ Ｐゴシック" pitchFamily="34" charset="-128"/>
              </a:rPr>
              <a:t>The Mapping Process </a:t>
            </a:r>
          </a:p>
        </p:txBody>
      </p:sp>
      <p:sp>
        <p:nvSpPr>
          <p:cNvPr id="2" name="Slide Number Placeholder 1"/>
          <p:cNvSpPr>
            <a:spLocks noGrp="1"/>
          </p:cNvSpPr>
          <p:nvPr>
            <p:ph type="sldNum" sz="quarter" idx="4"/>
          </p:nvPr>
        </p:nvSpPr>
        <p:spPr/>
        <p:txBody>
          <a:bodyPr/>
          <a:lstStyle/>
          <a:p>
            <a:fld id="{6E6030FC-FB78-5E4D-92EA-5D9433591EA9}" type="slidenum">
              <a:rPr lang="en-US" smtClean="0"/>
              <a:pPr/>
              <a:t>25</a:t>
            </a:fld>
            <a:endParaRPr lang="en-US" dirty="0"/>
          </a:p>
        </p:txBody>
      </p:sp>
      <p:cxnSp>
        <p:nvCxnSpPr>
          <p:cNvPr id="10" name="Straight Connector 9"/>
          <p:cNvCxnSpPr/>
          <p:nvPr/>
        </p:nvCxnSpPr>
        <p:spPr>
          <a:xfrm>
            <a:off x="424356" y="268789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Connector 18"/>
          <p:cNvCxnSpPr/>
          <p:nvPr/>
        </p:nvCxnSpPr>
        <p:spPr>
          <a:xfrm>
            <a:off x="424356" y="333387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4356" y="392510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33679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882727" y="3557819"/>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727" y="1948377"/>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26" name="Content Placeholder 1"/>
          <p:cNvSpPr>
            <a:spLocks noGrp="1"/>
          </p:cNvSpPr>
          <p:nvPr>
            <p:ph idx="1"/>
          </p:nvPr>
        </p:nvSpPr>
        <p:spPr>
          <a:xfrm>
            <a:off x="403225" y="1143000"/>
            <a:ext cx="8229600" cy="609600"/>
          </a:xfrm>
        </p:spPr>
        <p:txBody>
          <a:bodyPr lIns="0" tIns="0" rIns="0" bIns="0"/>
          <a:lstStyle/>
          <a:p>
            <a:pPr marL="0" indent="0">
              <a:buFont typeface="Wingdings" pitchFamily="2" charset="2"/>
              <a:buNone/>
            </a:pPr>
            <a:r>
              <a:rPr lang="en-US" sz="2400" smtClean="0">
                <a:solidFill>
                  <a:schemeClr val="tx1"/>
                </a:solidFill>
              </a:rPr>
              <a:t>The process for mapping is composed of two steps:</a:t>
            </a:r>
          </a:p>
        </p:txBody>
      </p:sp>
      <p:sp>
        <p:nvSpPr>
          <p:cNvPr id="26627" name="Title 2"/>
          <p:cNvSpPr>
            <a:spLocks noGrp="1"/>
          </p:cNvSpPr>
          <p:nvPr>
            <p:ph type="title"/>
          </p:nvPr>
        </p:nvSpPr>
        <p:spPr/>
        <p:txBody>
          <a:bodyPr/>
          <a:lstStyle/>
          <a:p>
            <a:pPr eaLnBrk="1" hangingPunct="1"/>
            <a:r>
              <a:rPr lang="en-US" smtClean="0"/>
              <a:t>Mapping Process</a:t>
            </a:r>
          </a:p>
        </p:txBody>
      </p:sp>
      <p:sp>
        <p:nvSpPr>
          <p:cNvPr id="2" name="Slide Number Placeholder 1"/>
          <p:cNvSpPr>
            <a:spLocks noGrp="1"/>
          </p:cNvSpPr>
          <p:nvPr>
            <p:ph type="sldNum" sz="quarter" idx="4"/>
          </p:nvPr>
        </p:nvSpPr>
        <p:spPr/>
        <p:txBody>
          <a:bodyPr/>
          <a:lstStyle/>
          <a:p>
            <a:fld id="{6E6030FC-FB78-5E4D-92EA-5D9433591EA9}" type="slidenum">
              <a:rPr lang="en-US" smtClean="0"/>
              <a:pPr/>
              <a:t>26</a:t>
            </a:fld>
            <a:endParaRPr lang="en-US" dirty="0"/>
          </a:p>
        </p:txBody>
      </p:sp>
      <p:sp>
        <p:nvSpPr>
          <p:cNvPr id="11" name="Content Placeholder 22"/>
          <p:cNvSpPr txBox="1">
            <a:spLocks/>
          </p:cNvSpPr>
          <p:nvPr/>
        </p:nvSpPr>
        <p:spPr>
          <a:xfrm>
            <a:off x="2107838" y="2142235"/>
            <a:ext cx="5334000" cy="609600"/>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b="1" dirty="0" smtClean="0"/>
              <a:t>Set up </a:t>
            </a:r>
            <a:r>
              <a:rPr lang="en-US" sz="3000" b="1" dirty="0"/>
              <a:t>a Mapping Document</a:t>
            </a:r>
          </a:p>
        </p:txBody>
      </p:sp>
      <p:cxnSp>
        <p:nvCxnSpPr>
          <p:cNvPr id="12" name="Straight Connector 11"/>
          <p:cNvCxnSpPr/>
          <p:nvPr/>
        </p:nvCxnSpPr>
        <p:spPr>
          <a:xfrm>
            <a:off x="900579" y="3274985"/>
            <a:ext cx="646239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924539" y="2098064"/>
            <a:ext cx="923637" cy="707886"/>
          </a:xfrm>
          <a:prstGeom prst="rect">
            <a:avLst/>
          </a:prstGeom>
          <a:noFill/>
        </p:spPr>
        <p:txBody>
          <a:bodyPr wrap="square" rtlCol="0">
            <a:spAutoFit/>
          </a:bodyPr>
          <a:lstStyle/>
          <a:p>
            <a:pPr algn="ctr"/>
            <a:r>
              <a:rPr lang="en-US" sz="4000" b="1" dirty="0" err="1" smtClean="0">
                <a:solidFill>
                  <a:schemeClr val="bg1"/>
                </a:solidFill>
              </a:rPr>
              <a:t>1</a:t>
            </a:r>
          </a:p>
        </p:txBody>
      </p:sp>
      <p:sp>
        <p:nvSpPr>
          <p:cNvPr id="17" name="Content Placeholder 22"/>
          <p:cNvSpPr txBox="1">
            <a:spLocks/>
          </p:cNvSpPr>
          <p:nvPr/>
        </p:nvSpPr>
        <p:spPr>
          <a:xfrm>
            <a:off x="2107838" y="3735507"/>
            <a:ext cx="5334000" cy="609600"/>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b="1" dirty="0"/>
              <a:t>Search and Map NIEM Elements</a:t>
            </a:r>
          </a:p>
        </p:txBody>
      </p:sp>
      <p:sp>
        <p:nvSpPr>
          <p:cNvPr id="22" name="TextBox 21"/>
          <p:cNvSpPr txBox="1"/>
          <p:nvPr/>
        </p:nvSpPr>
        <p:spPr>
          <a:xfrm>
            <a:off x="924539" y="3694544"/>
            <a:ext cx="923637" cy="707886"/>
          </a:xfrm>
          <a:prstGeom prst="rect">
            <a:avLst/>
          </a:prstGeom>
          <a:noFill/>
        </p:spPr>
        <p:txBody>
          <a:bodyPr wrap="square" rtlCol="0">
            <a:spAutoFit/>
          </a:bodyPr>
          <a:lstStyle/>
          <a:p>
            <a:pPr algn="ctr"/>
            <a:r>
              <a:rPr lang="en-US" sz="4000" b="1" dirty="0" err="1" smtClean="0">
                <a:solidFill>
                  <a:schemeClr val="bg1"/>
                </a:solidFill>
              </a:rPr>
              <a:t>2</a:t>
            </a:r>
          </a:p>
        </p:txBody>
      </p:sp>
      <p:grpSp>
        <p:nvGrpSpPr>
          <p:cNvPr id="21" name="Group 20"/>
          <p:cNvGrpSpPr/>
          <p:nvPr/>
        </p:nvGrpSpPr>
        <p:grpSpPr>
          <a:xfrm>
            <a:off x="7407343" y="730894"/>
            <a:ext cx="1235427" cy="143483"/>
            <a:chOff x="3462929" y="4029126"/>
            <a:chExt cx="1696889" cy="197077"/>
          </a:xfrm>
        </p:grpSpPr>
        <p:cxnSp>
          <p:nvCxnSpPr>
            <p:cNvPr id="23" name="Straight Connector 22"/>
            <p:cNvCxnSpPr>
              <a:endCxn id="2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9636" y="2378364"/>
            <a:ext cx="7847734" cy="3128818"/>
          </a:xfrm>
        </p:spPr>
        <p:txBody>
          <a:bodyPr lIns="0" tIns="0" rIns="0" bIns="0" rtlCol="0">
            <a:normAutofit/>
          </a:bodyPr>
          <a:lstStyle/>
          <a:p>
            <a:pPr marL="0" indent="0" fontAlgn="auto">
              <a:spcBef>
                <a:spcPts val="0"/>
              </a:spcBef>
              <a:spcAft>
                <a:spcPts val="1200"/>
              </a:spcAft>
              <a:buFont typeface="Wingdings" pitchFamily="2" charset="2"/>
              <a:buNone/>
              <a:defRPr/>
            </a:pPr>
            <a:r>
              <a:rPr lang="en-US" b="1" dirty="0" smtClean="0">
                <a:solidFill>
                  <a:schemeClr val="tx2"/>
                </a:solidFill>
              </a:rPr>
              <a:t>The following steps can assist in the initial setup of the document:</a:t>
            </a:r>
          </a:p>
          <a:p>
            <a:pPr marL="914400" indent="-457200" fontAlgn="auto">
              <a:spcBef>
                <a:spcPts val="0"/>
              </a:spcBef>
              <a:spcAft>
                <a:spcPts val="1200"/>
              </a:spcAft>
              <a:buClrTx/>
              <a:buFont typeface="+mj-lt"/>
              <a:buAutoNum type="alphaUcPeriod"/>
              <a:defRPr/>
            </a:pPr>
            <a:r>
              <a:rPr lang="en-US" sz="1600" dirty="0" smtClean="0"/>
              <a:t>Identify an object within the exchange content model as your starting point for entry in the document; this is the “Source Container Type” </a:t>
            </a:r>
            <a:r>
              <a:rPr lang="en-US" sz="1600" i="1" dirty="0" smtClean="0"/>
              <a:t>(a Source Container Type is the containing object to which elements belong)</a:t>
            </a:r>
          </a:p>
          <a:p>
            <a:pPr marL="914400" indent="-457200" fontAlgn="auto">
              <a:spcBef>
                <a:spcPts val="0"/>
              </a:spcBef>
              <a:spcAft>
                <a:spcPts val="1200"/>
              </a:spcAft>
              <a:buClrTx/>
              <a:buFont typeface="+mj-lt"/>
              <a:buAutoNum type="alphaUcPeriod"/>
              <a:defRPr/>
            </a:pPr>
            <a:r>
              <a:rPr lang="en-US" sz="1600" dirty="0" smtClean="0"/>
              <a:t>Identify an element within that object; this is the “Source Element”</a:t>
            </a:r>
          </a:p>
          <a:p>
            <a:pPr marL="914400" indent="-457200" fontAlgn="auto">
              <a:spcBef>
                <a:spcPts val="0"/>
              </a:spcBef>
              <a:spcAft>
                <a:spcPts val="1200"/>
              </a:spcAft>
              <a:buClrTx/>
              <a:buFont typeface="+mj-lt"/>
              <a:buAutoNum type="alphaUcPeriod"/>
              <a:defRPr/>
            </a:pPr>
            <a:r>
              <a:rPr lang="en-US" sz="1600" dirty="0" smtClean="0"/>
              <a:t>Identify the data type for the element; this is the “Source Data Type” </a:t>
            </a:r>
          </a:p>
          <a:p>
            <a:pPr marL="914400" indent="-457200" fontAlgn="auto">
              <a:spcBef>
                <a:spcPts val="0"/>
              </a:spcBef>
              <a:spcAft>
                <a:spcPts val="1200"/>
              </a:spcAft>
              <a:buClrTx/>
              <a:buFont typeface="+mj-lt"/>
              <a:buAutoNum type="alphaUcPeriod"/>
              <a:defRPr/>
            </a:pPr>
            <a:r>
              <a:rPr lang="en-US" sz="1600" dirty="0" smtClean="0"/>
              <a:t>Provide a definition for the element; this is the “Source Element Definition”</a:t>
            </a:r>
          </a:p>
          <a:p>
            <a:pPr marL="914400" indent="-457200" fontAlgn="auto">
              <a:spcBef>
                <a:spcPts val="0"/>
              </a:spcBef>
              <a:spcAft>
                <a:spcPts val="1200"/>
              </a:spcAft>
              <a:buClrTx/>
              <a:buFont typeface="+mj-lt"/>
              <a:buAutoNum type="alphaUcPeriod"/>
              <a:defRPr/>
            </a:pPr>
            <a:r>
              <a:rPr lang="en-US" sz="1600" dirty="0" smtClean="0"/>
              <a:t>Repeat the previous steps for each object in an “Exchange </a:t>
            </a:r>
            <a:r>
              <a:rPr lang="en-US" sz="1600" dirty="0"/>
              <a:t>C</a:t>
            </a:r>
            <a:r>
              <a:rPr lang="en-US" sz="1600" dirty="0" smtClean="0"/>
              <a:t>ontent Model”</a:t>
            </a:r>
          </a:p>
        </p:txBody>
      </p:sp>
      <p:sp>
        <p:nvSpPr>
          <p:cNvPr id="27651" name="Title 2"/>
          <p:cNvSpPr>
            <a:spLocks noGrp="1"/>
          </p:cNvSpPr>
          <p:nvPr>
            <p:ph type="title"/>
          </p:nvPr>
        </p:nvSpPr>
        <p:spPr/>
        <p:txBody>
          <a:bodyPr/>
          <a:lstStyle/>
          <a:p>
            <a:pPr eaLnBrk="1" hangingPunct="1"/>
            <a:r>
              <a:rPr lang="en-US" smtClean="0"/>
              <a:t>Setup a Mapping Document</a:t>
            </a:r>
          </a:p>
        </p:txBody>
      </p:sp>
      <p:sp>
        <p:nvSpPr>
          <p:cNvPr id="3" name="Slide Number Placeholder 2"/>
          <p:cNvSpPr>
            <a:spLocks noGrp="1"/>
          </p:cNvSpPr>
          <p:nvPr>
            <p:ph type="sldNum" sz="quarter" idx="4"/>
          </p:nvPr>
        </p:nvSpPr>
        <p:spPr/>
        <p:txBody>
          <a:bodyPr/>
          <a:lstStyle/>
          <a:p>
            <a:fld id="{6E6030FC-FB78-5E4D-92EA-5D9433591EA9}" type="slidenum">
              <a:rPr lang="en-US" smtClean="0"/>
              <a:pPr/>
              <a:t>27</a:t>
            </a:fld>
            <a:endParaRPr lang="en-US" dirty="0"/>
          </a:p>
        </p:txBody>
      </p:sp>
      <p:sp>
        <p:nvSpPr>
          <p:cNvPr id="8" name="Content Placeholder 22"/>
          <p:cNvSpPr txBox="1">
            <a:spLocks/>
          </p:cNvSpPr>
          <p:nvPr/>
        </p:nvSpPr>
        <p:spPr>
          <a:xfrm>
            <a:off x="2015476" y="1149325"/>
            <a:ext cx="5334000" cy="609600"/>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b="1" dirty="0"/>
              <a:t>Setup a Mapping Document</a:t>
            </a:r>
          </a:p>
        </p:txBody>
      </p:sp>
      <p:sp>
        <p:nvSpPr>
          <p:cNvPr id="9" name="Oval 8"/>
          <p:cNvSpPr/>
          <p:nvPr/>
        </p:nvSpPr>
        <p:spPr>
          <a:xfrm>
            <a:off x="796943" y="963579"/>
            <a:ext cx="981092" cy="981092"/>
          </a:xfrm>
          <a:prstGeom prst="ellipse">
            <a:avLst/>
          </a:prstGeom>
          <a:solidFill>
            <a:schemeClr val="tx2"/>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831308" y="1108362"/>
            <a:ext cx="923637" cy="707886"/>
          </a:xfrm>
          <a:prstGeom prst="rect">
            <a:avLst/>
          </a:prstGeom>
          <a:noFill/>
        </p:spPr>
        <p:txBody>
          <a:bodyPr wrap="square" rtlCol="0">
            <a:spAutoFit/>
          </a:bodyPr>
          <a:lstStyle/>
          <a:p>
            <a:pPr algn="ctr"/>
            <a:r>
              <a:rPr lang="en-US" sz="4000" b="1" dirty="0" err="1" smtClean="0">
                <a:solidFill>
                  <a:schemeClr val="bg1"/>
                </a:solidFill>
              </a:rPr>
              <a:t>1</a:t>
            </a:r>
          </a:p>
        </p:txBody>
      </p:sp>
      <p:grpSp>
        <p:nvGrpSpPr>
          <p:cNvPr id="11" name="Group 10"/>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V="1">
            <a:off x="7315200" y="3251200"/>
            <a:ext cx="0" cy="81280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3-07-19 at 9.3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12" y="3102494"/>
            <a:ext cx="4027566" cy="2692400"/>
          </a:xfrm>
          <a:prstGeom prst="rect">
            <a:avLst/>
          </a:prstGeom>
          <a:effectLst>
            <a:softEdge rad="596900"/>
          </a:effectLst>
        </p:spPr>
      </p:pic>
      <p:graphicFrame>
        <p:nvGraphicFramePr>
          <p:cNvPr id="5" name="Table 4"/>
          <p:cNvGraphicFramePr>
            <a:graphicFrameLocks noGrp="1"/>
          </p:cNvGraphicFramePr>
          <p:nvPr>
            <p:extLst>
              <p:ext uri="{D42A27DB-BD31-4B8C-83A1-F6EECF244321}">
                <p14:modId xmlns:p14="http://schemas.microsoft.com/office/powerpoint/2010/main" val="3028226629"/>
              </p:ext>
            </p:extLst>
          </p:nvPr>
        </p:nvGraphicFramePr>
        <p:xfrm>
          <a:off x="228600" y="2209800"/>
          <a:ext cx="8778875" cy="1096963"/>
        </p:xfrm>
        <a:graphic>
          <a:graphicData uri="http://schemas.openxmlformats.org/drawingml/2006/table">
            <a:tbl>
              <a:tblPr firstRow="1" bandRow="1">
                <a:tableStyleId>{5C22544A-7EE6-4342-B048-85BDC9FD1C3A}</a:tableStyleId>
              </a:tblPr>
              <a:tblGrid>
                <a:gridCol w="2194719"/>
                <a:gridCol w="1996584"/>
                <a:gridCol w="1295494"/>
                <a:gridCol w="3292078"/>
              </a:tblGrid>
              <a:tr h="640027">
                <a:tc>
                  <a:txBody>
                    <a:bodyPr/>
                    <a:lstStyle/>
                    <a:p>
                      <a:pPr algn="ctr"/>
                      <a:r>
                        <a:rPr lang="en-US" sz="1600" dirty="0" smtClean="0">
                          <a:latin typeface="Arial" pitchFamily="34" charset="0"/>
                          <a:cs typeface="Arial" pitchFamily="34" charset="0"/>
                        </a:rPr>
                        <a:t>Source Container Type</a:t>
                      </a:r>
                      <a:endParaRPr lang="en-US" sz="1600" dirty="0">
                        <a:latin typeface="Arial" pitchFamily="34" charset="0"/>
                        <a:cs typeface="Arial" pitchFamily="34" charset="0"/>
                      </a:endParaRPr>
                    </a:p>
                  </a:txBody>
                  <a:tcPr marL="91447" marR="91447" marT="45694" marB="45694"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Source Element</a:t>
                      </a:r>
                      <a:endParaRPr lang="en-US" sz="1600" dirty="0">
                        <a:latin typeface="Arial" pitchFamily="34" charset="0"/>
                        <a:cs typeface="Arial" pitchFamily="34" charset="0"/>
                      </a:endParaRPr>
                    </a:p>
                  </a:txBody>
                  <a:tcPr marL="91447" marR="91447" marT="45694" marB="45694"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Source</a:t>
                      </a:r>
                      <a:r>
                        <a:rPr lang="en-US" sz="1600" baseline="0" dirty="0" smtClean="0">
                          <a:latin typeface="Arial" pitchFamily="34" charset="0"/>
                          <a:cs typeface="Arial" pitchFamily="34" charset="0"/>
                        </a:rPr>
                        <a:t> Data Type</a:t>
                      </a:r>
                      <a:endParaRPr lang="en-US" sz="1600" dirty="0">
                        <a:latin typeface="Arial" pitchFamily="34" charset="0"/>
                        <a:cs typeface="Arial" pitchFamily="34" charset="0"/>
                      </a:endParaRPr>
                    </a:p>
                  </a:txBody>
                  <a:tcPr marL="91447" marR="91447" marT="45694" marB="45694"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Source Element Definition</a:t>
                      </a:r>
                      <a:endParaRPr lang="en-US" sz="1600" dirty="0">
                        <a:latin typeface="Arial" pitchFamily="34" charset="0"/>
                        <a:cs typeface="Arial" pitchFamily="34" charset="0"/>
                      </a:endParaRPr>
                    </a:p>
                  </a:txBody>
                  <a:tcPr marL="91447" marR="91447" marT="45694" marB="45694"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456936">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Person</a:t>
                      </a:r>
                    </a:p>
                  </a:txBody>
                  <a:tcPr marL="91447" marR="91447" marT="45694" marB="45694">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c>
                  <a:txBody>
                    <a:bodyPr/>
                    <a:lstStyle/>
                    <a:p>
                      <a:pPr algn="l"/>
                      <a:r>
                        <a:rPr lang="en-US" sz="1400" b="1" dirty="0" err="1" smtClean="0">
                          <a:solidFill>
                            <a:schemeClr val="tx1"/>
                          </a:solidFill>
                          <a:latin typeface="Arial" pitchFamily="34" charset="0"/>
                          <a:cs typeface="Arial" pitchFamily="34" charset="0"/>
                        </a:rPr>
                        <a:t>PersonSSN</a:t>
                      </a:r>
                      <a:endParaRPr lang="en-US" sz="1400" b="1" dirty="0">
                        <a:solidFill>
                          <a:schemeClr val="tx1"/>
                        </a:solidFill>
                        <a:latin typeface="Arial" pitchFamily="34" charset="0"/>
                        <a:cs typeface="Arial" pitchFamily="34" charset="0"/>
                      </a:endParaRPr>
                    </a:p>
                  </a:txBody>
                  <a:tcPr marL="91447" marR="91447" marT="45694" marB="45694">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string</a:t>
                      </a:r>
                      <a:endParaRPr lang="en-US" sz="1400" b="1" dirty="0">
                        <a:solidFill>
                          <a:schemeClr val="tx1"/>
                        </a:solidFill>
                        <a:latin typeface="Arial" pitchFamily="34" charset="0"/>
                        <a:cs typeface="Arial" pitchFamily="34" charset="0"/>
                      </a:endParaRPr>
                    </a:p>
                  </a:txBody>
                  <a:tcPr marL="91447" marR="91447" marT="45694" marB="45694">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A social security number</a:t>
                      </a:r>
                      <a:endParaRPr lang="en-US" sz="1400" b="1" dirty="0">
                        <a:solidFill>
                          <a:schemeClr val="tx1"/>
                        </a:solidFill>
                        <a:latin typeface="Arial" pitchFamily="34" charset="0"/>
                        <a:cs typeface="Arial" pitchFamily="34" charset="0"/>
                      </a:endParaRPr>
                    </a:p>
                  </a:txBody>
                  <a:tcPr marL="91447" marR="91447" marT="45694" marB="45694">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r>
            </a:tbl>
          </a:graphicData>
        </a:graphic>
      </p:graphicFrame>
      <p:sp>
        <p:nvSpPr>
          <p:cNvPr id="28696" name="Content Placeholder 1"/>
          <p:cNvSpPr>
            <a:spLocks noGrp="1"/>
          </p:cNvSpPr>
          <p:nvPr>
            <p:ph idx="1"/>
          </p:nvPr>
        </p:nvSpPr>
        <p:spPr>
          <a:xfrm>
            <a:off x="403225" y="1153160"/>
            <a:ext cx="8229600" cy="914400"/>
          </a:xfrm>
        </p:spPr>
        <p:txBody>
          <a:bodyPr lIns="0">
            <a:normAutofit/>
          </a:bodyPr>
          <a:lstStyle/>
          <a:p>
            <a:pPr marL="0" indent="0">
              <a:buFont typeface="Wingdings" pitchFamily="2" charset="2"/>
              <a:buNone/>
            </a:pPr>
            <a:r>
              <a:rPr lang="en-US" dirty="0" smtClean="0">
                <a:solidFill>
                  <a:srgbClr val="686868"/>
                </a:solidFill>
              </a:rPr>
              <a:t>Four columns should be filled in for every element </a:t>
            </a:r>
            <a:br>
              <a:rPr lang="en-US" dirty="0" smtClean="0">
                <a:solidFill>
                  <a:srgbClr val="686868"/>
                </a:solidFill>
              </a:rPr>
            </a:br>
            <a:r>
              <a:rPr lang="en-US" dirty="0" smtClean="0">
                <a:solidFill>
                  <a:srgbClr val="686868"/>
                </a:solidFill>
              </a:rPr>
              <a:t>within the exchange content model</a:t>
            </a:r>
          </a:p>
        </p:txBody>
      </p:sp>
      <p:sp>
        <p:nvSpPr>
          <p:cNvPr id="28697" name="Title 2"/>
          <p:cNvSpPr>
            <a:spLocks noGrp="1"/>
          </p:cNvSpPr>
          <p:nvPr>
            <p:ph type="title"/>
          </p:nvPr>
        </p:nvSpPr>
        <p:spPr/>
        <p:txBody>
          <a:bodyPr/>
          <a:lstStyle/>
          <a:p>
            <a:r>
              <a:rPr lang="en-US" dirty="0" smtClean="0"/>
              <a:t>Mapping Transfer from Models</a:t>
            </a:r>
          </a:p>
        </p:txBody>
      </p:sp>
      <p:sp>
        <p:nvSpPr>
          <p:cNvPr id="9" name="Rectangle 8"/>
          <p:cNvSpPr/>
          <p:nvPr/>
        </p:nvSpPr>
        <p:spPr>
          <a:xfrm>
            <a:off x="5852160" y="4033520"/>
            <a:ext cx="2901315" cy="1026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dirty="0">
                <a:solidFill>
                  <a:schemeClr val="tx1"/>
                </a:solidFill>
                <a:latin typeface="Arial" pitchFamily="34" charset="0"/>
                <a:cs typeface="Arial" pitchFamily="34" charset="0"/>
              </a:rPr>
              <a:t>Review existing documentation to determine element definition</a:t>
            </a:r>
          </a:p>
        </p:txBody>
      </p:sp>
      <p:sp>
        <p:nvSpPr>
          <p:cNvPr id="2" name="Slide Number Placeholder 1"/>
          <p:cNvSpPr>
            <a:spLocks noGrp="1"/>
          </p:cNvSpPr>
          <p:nvPr>
            <p:ph type="sldNum" sz="quarter" idx="4"/>
          </p:nvPr>
        </p:nvSpPr>
        <p:spPr/>
        <p:txBody>
          <a:bodyPr/>
          <a:lstStyle/>
          <a:p>
            <a:fld id="{6E6030FC-FB78-5E4D-92EA-5D9433591EA9}" type="slidenum">
              <a:rPr lang="en-US" smtClean="0"/>
              <a:pPr/>
              <a:t>28</a:t>
            </a:fld>
            <a:endParaRPr lang="en-US" dirty="0"/>
          </a:p>
        </p:txBody>
      </p:sp>
      <p:sp>
        <p:nvSpPr>
          <p:cNvPr id="15" name="Rectangle 14"/>
          <p:cNvSpPr/>
          <p:nvPr/>
        </p:nvSpPr>
        <p:spPr>
          <a:xfrm>
            <a:off x="1855893" y="4185920"/>
            <a:ext cx="1181947" cy="228598"/>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1419013" y="4710851"/>
            <a:ext cx="1923627" cy="277709"/>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p:cNvCxnSpPr/>
          <p:nvPr/>
        </p:nvCxnSpPr>
        <p:spPr>
          <a:xfrm flipH="1">
            <a:off x="7432041" y="9645225"/>
            <a:ext cx="524936" cy="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4400" y="3322320"/>
            <a:ext cx="914400" cy="975360"/>
          </a:xfrm>
          <a:custGeom>
            <a:avLst/>
            <a:gdLst>
              <a:gd name="connsiteX0" fmla="*/ 914400 w 914400"/>
              <a:gd name="connsiteY0" fmla="*/ 1097280 h 1097280"/>
              <a:gd name="connsiteX1" fmla="*/ 0 w 914400"/>
              <a:gd name="connsiteY1" fmla="*/ 1097280 h 1097280"/>
              <a:gd name="connsiteX2" fmla="*/ 10160 w 914400"/>
              <a:gd name="connsiteY2" fmla="*/ 0 h 1097280"/>
              <a:gd name="connsiteX3" fmla="*/ 10160 w 914400"/>
              <a:gd name="connsiteY3" fmla="*/ 0 h 1097280"/>
            </a:gdLst>
            <a:ahLst/>
            <a:cxnLst>
              <a:cxn ang="0">
                <a:pos x="connsiteX0" y="connsiteY0"/>
              </a:cxn>
              <a:cxn ang="0">
                <a:pos x="connsiteX1" y="connsiteY1"/>
              </a:cxn>
              <a:cxn ang="0">
                <a:pos x="connsiteX2" y="connsiteY2"/>
              </a:cxn>
              <a:cxn ang="0">
                <a:pos x="connsiteX3" y="connsiteY3"/>
              </a:cxn>
            </a:cxnLst>
            <a:rect l="l" t="t" r="r" b="b"/>
            <a:pathLst>
              <a:path w="914400" h="1097280">
                <a:moveTo>
                  <a:pt x="914400" y="1097280"/>
                </a:moveTo>
                <a:lnTo>
                  <a:pt x="0" y="1097280"/>
                </a:lnTo>
                <a:cubicBezTo>
                  <a:pt x="3387" y="731520"/>
                  <a:pt x="6773" y="365760"/>
                  <a:pt x="10160" y="0"/>
                </a:cubicBezTo>
                <a:lnTo>
                  <a:pt x="10160" y="0"/>
                </a:lnTo>
              </a:path>
            </a:pathLst>
          </a:cu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230293" y="2214880"/>
            <a:ext cx="2147147" cy="111760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448560" y="2214880"/>
            <a:ext cx="3261360" cy="111760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p:cNvSpPr/>
          <p:nvPr/>
        </p:nvSpPr>
        <p:spPr>
          <a:xfrm rot="16200000">
            <a:off x="3027680" y="3627120"/>
            <a:ext cx="1544320" cy="934720"/>
          </a:xfrm>
          <a:custGeom>
            <a:avLst/>
            <a:gdLst>
              <a:gd name="connsiteX0" fmla="*/ 914400 w 914400"/>
              <a:gd name="connsiteY0" fmla="*/ 1097280 h 1097280"/>
              <a:gd name="connsiteX1" fmla="*/ 0 w 914400"/>
              <a:gd name="connsiteY1" fmla="*/ 1097280 h 1097280"/>
              <a:gd name="connsiteX2" fmla="*/ 10160 w 914400"/>
              <a:gd name="connsiteY2" fmla="*/ 0 h 1097280"/>
              <a:gd name="connsiteX3" fmla="*/ 10160 w 914400"/>
              <a:gd name="connsiteY3" fmla="*/ 0 h 1097280"/>
            </a:gdLst>
            <a:ahLst/>
            <a:cxnLst>
              <a:cxn ang="0">
                <a:pos x="connsiteX0" y="connsiteY0"/>
              </a:cxn>
              <a:cxn ang="0">
                <a:pos x="connsiteX1" y="connsiteY1"/>
              </a:cxn>
              <a:cxn ang="0">
                <a:pos x="connsiteX2" y="connsiteY2"/>
              </a:cxn>
              <a:cxn ang="0">
                <a:pos x="connsiteX3" y="connsiteY3"/>
              </a:cxn>
            </a:cxnLst>
            <a:rect l="l" t="t" r="r" b="b"/>
            <a:pathLst>
              <a:path w="914400" h="1097280">
                <a:moveTo>
                  <a:pt x="914400" y="1097280"/>
                </a:moveTo>
                <a:lnTo>
                  <a:pt x="0" y="1097280"/>
                </a:lnTo>
                <a:cubicBezTo>
                  <a:pt x="3387" y="731520"/>
                  <a:pt x="6773" y="365760"/>
                  <a:pt x="10160" y="0"/>
                </a:cubicBezTo>
                <a:lnTo>
                  <a:pt x="10160" y="0"/>
                </a:lnTo>
              </a:path>
            </a:pathLst>
          </a:cu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p:cNvSpPr/>
          <p:nvPr/>
        </p:nvSpPr>
        <p:spPr>
          <a:xfrm>
            <a:off x="5781040" y="2214880"/>
            <a:ext cx="3200400" cy="111760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1" name="Group 30"/>
          <p:cNvGrpSpPr/>
          <p:nvPr/>
        </p:nvGrpSpPr>
        <p:grpSpPr>
          <a:xfrm>
            <a:off x="7407343" y="730894"/>
            <a:ext cx="1235427" cy="143483"/>
            <a:chOff x="3462929" y="4029126"/>
            <a:chExt cx="1696889" cy="197077"/>
          </a:xfrm>
        </p:grpSpPr>
        <p:cxnSp>
          <p:nvCxnSpPr>
            <p:cNvPr id="32" name="Straight Connector 31"/>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a:xfrm>
            <a:off x="773546" y="2366818"/>
            <a:ext cx="7720734" cy="3724564"/>
          </a:xfrm>
        </p:spPr>
        <p:txBody>
          <a:bodyPr lIns="0" tIns="0" rIns="0" bIns="0">
            <a:normAutofit/>
          </a:bodyPr>
          <a:lstStyle/>
          <a:p>
            <a:pPr marL="0" indent="0">
              <a:spcBef>
                <a:spcPct val="0"/>
              </a:spcBef>
              <a:spcAft>
                <a:spcPts val="1200"/>
              </a:spcAft>
              <a:buFont typeface="Wingdings" pitchFamily="2" charset="2"/>
              <a:buNone/>
              <a:defRPr/>
            </a:pPr>
            <a:r>
              <a:rPr lang="en-US" b="1" dirty="0" smtClean="0">
                <a:solidFill>
                  <a:srgbClr val="1F497D"/>
                </a:solidFill>
                <a:latin typeface="Arial" charset="0"/>
                <a:cs typeface="Arial" charset="0"/>
              </a:rPr>
              <a:t>The following steps can assist in finding NIEM elements that may have the same logical definition, semantics, and structure as source elements</a:t>
            </a:r>
          </a:p>
          <a:p>
            <a:pPr marL="914400" indent="-457200" fontAlgn="auto">
              <a:spcBef>
                <a:spcPts val="0"/>
              </a:spcBef>
              <a:spcAft>
                <a:spcPts val="1200"/>
              </a:spcAft>
              <a:buClrTx/>
              <a:buFont typeface="+mj-lt"/>
              <a:buAutoNum type="alphaUcPeriod"/>
              <a:defRPr/>
            </a:pPr>
            <a:r>
              <a:rPr lang="en-US" sz="1600" dirty="0" smtClean="0"/>
              <a:t>Using a NIEM tool, find an element from a NIEM reference schema that “maps” to the exchange data element</a:t>
            </a:r>
            <a:endParaRPr lang="en-US" sz="1600" i="1" dirty="0" smtClean="0"/>
          </a:p>
          <a:p>
            <a:pPr marL="914400" indent="-457200" fontAlgn="auto">
              <a:spcBef>
                <a:spcPts val="0"/>
              </a:spcBef>
              <a:spcAft>
                <a:spcPts val="1200"/>
              </a:spcAft>
              <a:buClrTx/>
              <a:buFont typeface="+mj-lt"/>
              <a:buAutoNum type="alphaUcPeriod"/>
              <a:defRPr/>
            </a:pPr>
            <a:r>
              <a:rPr lang="en-US" sz="1600" dirty="0" smtClean="0"/>
              <a:t>Try searching by name, for synonyms, conceptual meaning, or by type</a:t>
            </a:r>
          </a:p>
          <a:p>
            <a:pPr marL="914400" indent="-457200" fontAlgn="auto">
              <a:spcBef>
                <a:spcPts val="0"/>
              </a:spcBef>
              <a:spcAft>
                <a:spcPts val="1200"/>
              </a:spcAft>
              <a:buClrTx/>
              <a:buFont typeface="+mj-lt"/>
              <a:buAutoNum type="alphaUcPeriod"/>
              <a:defRPr/>
            </a:pPr>
            <a:r>
              <a:rPr lang="en-US" sz="1600" dirty="0" smtClean="0"/>
              <a:t>Map objects that are conceptually and semantically equivalent; if the alignment is not easily understood it is better to extend</a:t>
            </a:r>
          </a:p>
          <a:p>
            <a:pPr marL="914400" indent="-457200" fontAlgn="auto">
              <a:spcBef>
                <a:spcPts val="0"/>
              </a:spcBef>
              <a:spcAft>
                <a:spcPts val="1200"/>
              </a:spcAft>
              <a:buClrTx/>
              <a:buFont typeface="+mj-lt"/>
              <a:buAutoNum type="alphaUcPeriod"/>
              <a:defRPr/>
            </a:pPr>
            <a:r>
              <a:rPr lang="en-US" sz="1600" dirty="0" smtClean="0"/>
              <a:t>Document the information about the NIEM data object, including the type of mapping (equivalent, partial, no match), if one is found</a:t>
            </a:r>
          </a:p>
          <a:p>
            <a:pPr marL="0" indent="0">
              <a:spcBef>
                <a:spcPct val="0"/>
              </a:spcBef>
              <a:buFont typeface="Wingdings" pitchFamily="2" charset="2"/>
              <a:buNone/>
              <a:defRPr/>
            </a:pPr>
            <a:endParaRPr lang="en-US" sz="1600" dirty="0" smtClean="0">
              <a:latin typeface="Arial" charset="0"/>
              <a:cs typeface="Arial" charset="0"/>
            </a:endParaRPr>
          </a:p>
        </p:txBody>
      </p:sp>
      <p:sp>
        <p:nvSpPr>
          <p:cNvPr id="29699" name="Title 2"/>
          <p:cNvSpPr>
            <a:spLocks noGrp="1"/>
          </p:cNvSpPr>
          <p:nvPr>
            <p:ph type="title"/>
          </p:nvPr>
        </p:nvSpPr>
        <p:spPr/>
        <p:txBody>
          <a:bodyPr/>
          <a:lstStyle/>
          <a:p>
            <a:pPr eaLnBrk="1" hangingPunct="1"/>
            <a:r>
              <a:rPr lang="en-US" smtClean="0"/>
              <a:t>Search and Map NIEM Elements</a:t>
            </a:r>
          </a:p>
        </p:txBody>
      </p:sp>
      <p:sp>
        <p:nvSpPr>
          <p:cNvPr id="2" name="Slide Number Placeholder 1"/>
          <p:cNvSpPr>
            <a:spLocks noGrp="1"/>
          </p:cNvSpPr>
          <p:nvPr>
            <p:ph type="sldNum" sz="quarter" idx="4"/>
          </p:nvPr>
        </p:nvSpPr>
        <p:spPr/>
        <p:txBody>
          <a:bodyPr/>
          <a:lstStyle/>
          <a:p>
            <a:fld id="{6E6030FC-FB78-5E4D-92EA-5D9433591EA9}" type="slidenum">
              <a:rPr lang="en-US" smtClean="0"/>
              <a:pPr/>
              <a:t>29</a:t>
            </a:fld>
            <a:endParaRPr lang="en-US" dirty="0"/>
          </a:p>
        </p:txBody>
      </p:sp>
      <p:sp>
        <p:nvSpPr>
          <p:cNvPr id="11" name="Content Placeholder 22"/>
          <p:cNvSpPr txBox="1">
            <a:spLocks/>
          </p:cNvSpPr>
          <p:nvPr/>
        </p:nvSpPr>
        <p:spPr>
          <a:xfrm>
            <a:off x="2015475" y="1149325"/>
            <a:ext cx="6043251" cy="609600"/>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b="1" dirty="0"/>
              <a:t>Search and Map NIEM Elements</a:t>
            </a:r>
          </a:p>
        </p:txBody>
      </p:sp>
      <p:sp>
        <p:nvSpPr>
          <p:cNvPr id="12" name="Oval 11"/>
          <p:cNvSpPr/>
          <p:nvPr/>
        </p:nvSpPr>
        <p:spPr>
          <a:xfrm>
            <a:off x="796943" y="963579"/>
            <a:ext cx="981092" cy="981092"/>
          </a:xfrm>
          <a:prstGeom prst="ellipse">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831308" y="1108362"/>
            <a:ext cx="923637" cy="707886"/>
          </a:xfrm>
          <a:prstGeom prst="rect">
            <a:avLst/>
          </a:prstGeom>
          <a:noFill/>
        </p:spPr>
        <p:txBody>
          <a:bodyPr wrap="square" rtlCol="0">
            <a:spAutoFit/>
          </a:bodyPr>
          <a:lstStyle/>
          <a:p>
            <a:pPr algn="ctr"/>
            <a:r>
              <a:rPr lang="en-US" sz="4000" b="1" dirty="0" err="1" smtClean="0">
                <a:solidFill>
                  <a:schemeClr val="bg1"/>
                </a:solidFill>
              </a:rPr>
              <a:t>2</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Course Agenda</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Concept Refresh</a:t>
              </a:r>
              <a:endParaRPr lang="en-US" sz="2500" b="1" dirty="0">
                <a:solidFill>
                  <a:schemeClr val="tx2"/>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Action Button: Forward or Next 12">
              <a:hlinkClick r:id="rId3"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7" name="Action Button: Forward or Next 16">
              <a:hlinkClick r:id="rId4"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8" name="Group 17"/>
          <p:cNvGrpSpPr/>
          <p:nvPr/>
        </p:nvGrpSpPr>
        <p:grpSpPr>
          <a:xfrm>
            <a:off x="439682" y="3324418"/>
            <a:ext cx="8091215" cy="809432"/>
            <a:chOff x="439682" y="1335260"/>
            <a:chExt cx="8091215" cy="809432"/>
          </a:xfrm>
        </p:grpSpPr>
        <p:sp>
          <p:nvSpPr>
            <p:cNvPr id="19" name="TextBox 18"/>
            <p:cNvSpPr txBox="1"/>
            <p:nvPr userDrawn="1"/>
          </p:nvSpPr>
          <p:spPr>
            <a:xfrm>
              <a:off x="439682" y="1335260"/>
              <a:ext cx="6856249" cy="477054"/>
            </a:xfrm>
            <a:prstGeom prst="rect">
              <a:avLst/>
            </a:prstGeom>
            <a:noFill/>
          </p:spPr>
          <p:txBody>
            <a:bodyPr wrap="square" rtlCol="0">
              <a:spAutoFit/>
            </a:bodyPr>
            <a:lstStyle/>
            <a:p>
              <a:r>
                <a:rPr lang="en-US" sz="2500" b="1" dirty="0">
                  <a:solidFill>
                    <a:schemeClr val="tx2"/>
                  </a:solidFill>
                  <a:cs typeface="Arial"/>
                </a:rPr>
                <a:t>Build &amp; Validate </a:t>
              </a:r>
            </a:p>
          </p:txBody>
        </p:sp>
        <p:cxnSp>
          <p:nvCxnSpPr>
            <p:cNvPr id="20" name="Straight Connector 19"/>
            <p:cNvCxnSpPr/>
            <p:nvPr userDrawn="1"/>
          </p:nvCxnSpPr>
          <p:spPr>
            <a:xfrm>
              <a:off x="543034" y="21446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1" name="Action Button: Forward or Next 20">
              <a:hlinkClick r:id="rId5" action="ppaction://hlinksldjump" highlightClick="1"/>
            </p:cNvPr>
            <p:cNvSpPr/>
            <p:nvPr userDrawn="1"/>
          </p:nvSpPr>
          <p:spPr>
            <a:xfrm>
              <a:off x="7444828" y="13712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26" name="Group 25"/>
          <p:cNvGrpSpPr/>
          <p:nvPr/>
        </p:nvGrpSpPr>
        <p:grpSpPr>
          <a:xfrm>
            <a:off x="439682" y="4276918"/>
            <a:ext cx="8091215" cy="477054"/>
            <a:chOff x="439682" y="1259060"/>
            <a:chExt cx="8091215" cy="477054"/>
          </a:xfrm>
        </p:grpSpPr>
        <p:sp>
          <p:nvSpPr>
            <p:cNvPr id="27" name="TextBox 26"/>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Conclusion</a:t>
              </a:r>
            </a:p>
          </p:txBody>
        </p:sp>
        <p:sp>
          <p:nvSpPr>
            <p:cNvPr id="29" name="Action Button: Forward or Next 28">
              <a:hlinkClick r:id="rId6"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sp>
        <p:nvSpPr>
          <p:cNvPr id="32" name="Rounded Rectangle 31">
            <a:hlinkClick r:id="rId7" action="ppaction://hlinksldjump"/>
          </p:cNvPr>
          <p:cNvSpPr/>
          <p:nvPr/>
        </p:nvSpPr>
        <p:spPr bwMode="auto">
          <a:xfrm>
            <a:off x="3238501" y="2108610"/>
            <a:ext cx="1943098"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latin typeface="Arial"/>
                <a:cs typeface="Arial"/>
              </a:rPr>
              <a:t>Mapping Document</a:t>
            </a:r>
          </a:p>
        </p:txBody>
      </p:sp>
      <p:sp>
        <p:nvSpPr>
          <p:cNvPr id="33" name="Rounded Rectangle 32">
            <a:hlinkClick r:id="rId8" action="ppaction://hlinksldjump"/>
          </p:cNvPr>
          <p:cNvSpPr/>
          <p:nvPr/>
        </p:nvSpPr>
        <p:spPr bwMode="auto">
          <a:xfrm>
            <a:off x="5457412" y="2108610"/>
            <a:ext cx="160020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latin typeface="Arial"/>
                <a:cs typeface="Arial"/>
              </a:rPr>
              <a:t>Mapping Process</a:t>
            </a:r>
          </a:p>
        </p:txBody>
      </p:sp>
      <p:sp>
        <p:nvSpPr>
          <p:cNvPr id="34" name="Rounded Rectangle 33">
            <a:hlinkClick r:id="rId9" action="ppaction://hlinksldjump"/>
          </p:cNvPr>
          <p:cNvSpPr/>
          <p:nvPr/>
        </p:nvSpPr>
        <p:spPr bwMode="auto">
          <a:xfrm>
            <a:off x="3238500" y="3112280"/>
            <a:ext cx="1943099" cy="850119"/>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3</a:t>
            </a:fld>
            <a:endParaRPr lang="en-US" dirty="0"/>
          </a:p>
        </p:txBody>
      </p:sp>
      <p:sp>
        <p:nvSpPr>
          <p:cNvPr id="28" name="Rounded Rectangle 27">
            <a:hlinkClick r:id="rId9" action="ppaction://hlinksldjump"/>
          </p:cNvPr>
          <p:cNvSpPr/>
          <p:nvPr/>
        </p:nvSpPr>
        <p:spPr bwMode="auto">
          <a:xfrm>
            <a:off x="5457412" y="3112280"/>
            <a:ext cx="1600200" cy="850119"/>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smtClean="0">
                <a:solidFill>
                  <a:srgbClr val="304776"/>
                </a:solidFill>
                <a:cs typeface="Arial"/>
              </a:rPr>
              <a:t>Validate XML Schemas</a:t>
            </a:r>
            <a:endParaRPr lang="en-US" sz="1600" b="1" spc="-50" dirty="0">
              <a:solidFill>
                <a:srgbClr val="304776"/>
              </a:solidFil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p:cNvSpPr>
            <a:spLocks noGrp="1"/>
          </p:cNvSpPr>
          <p:nvPr>
            <p:ph idx="1"/>
          </p:nvPr>
        </p:nvSpPr>
        <p:spPr>
          <a:xfrm>
            <a:off x="403225" y="990600"/>
            <a:ext cx="8229600" cy="685800"/>
          </a:xfrm>
        </p:spPr>
        <p:txBody>
          <a:bodyPr lIns="0" tIns="0" rIns="0" bIns="0">
            <a:normAutofit/>
          </a:bodyPr>
          <a:lstStyle/>
          <a:p>
            <a:pPr marL="0" indent="0">
              <a:spcBef>
                <a:spcPct val="0"/>
              </a:spcBef>
              <a:buFont typeface="Wingdings" pitchFamily="2" charset="2"/>
              <a:buNone/>
            </a:pPr>
            <a:r>
              <a:rPr lang="en-US" dirty="0" smtClean="0">
                <a:solidFill>
                  <a:srgbClr val="686868"/>
                </a:solidFill>
              </a:rPr>
              <a:t>The Schema Subset Generation Tool is available </a:t>
            </a:r>
            <a:br>
              <a:rPr lang="en-US" dirty="0" smtClean="0">
                <a:solidFill>
                  <a:srgbClr val="686868"/>
                </a:solidFill>
              </a:rPr>
            </a:br>
            <a:r>
              <a:rPr lang="en-US" dirty="0" smtClean="0">
                <a:solidFill>
                  <a:srgbClr val="686868"/>
                </a:solidFill>
              </a:rPr>
              <a:t>to support the mapping process.</a:t>
            </a:r>
          </a:p>
        </p:txBody>
      </p:sp>
      <p:sp>
        <p:nvSpPr>
          <p:cNvPr id="30723" name="Title 2"/>
          <p:cNvSpPr>
            <a:spLocks noGrp="1"/>
          </p:cNvSpPr>
          <p:nvPr>
            <p:ph type="title"/>
          </p:nvPr>
        </p:nvSpPr>
        <p:spPr/>
        <p:txBody>
          <a:bodyPr/>
          <a:lstStyle/>
          <a:p>
            <a:pPr eaLnBrk="1" hangingPunct="1"/>
            <a:r>
              <a:rPr lang="en-US" dirty="0" smtClean="0"/>
              <a:t>NIEM Tools Catalog: </a:t>
            </a:r>
            <a:r>
              <a:rPr lang="en-US" b="0" dirty="0" smtClean="0"/>
              <a:t>Search &amp; Map</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44040"/>
            <a:ext cx="7620000" cy="3424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6E6030FC-FB78-5E4D-92EA-5D9433591EA9}" type="slidenum">
              <a:rPr lang="en-US" smtClean="0"/>
              <a:pPr/>
              <a:t>30</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Rectangle 4"/>
          <p:cNvSpPr/>
          <p:nvPr/>
        </p:nvSpPr>
        <p:spPr>
          <a:xfrm>
            <a:off x="3135517" y="5549384"/>
            <a:ext cx="2872966" cy="369332"/>
          </a:xfrm>
          <a:prstGeom prst="rect">
            <a:avLst/>
          </a:prstGeom>
        </p:spPr>
        <p:txBody>
          <a:bodyPr wrap="none">
            <a:spAutoFit/>
          </a:bodyPr>
          <a:lstStyle/>
          <a:p>
            <a:pPr marL="0" marR="0">
              <a:spcBef>
                <a:spcPts val="0"/>
              </a:spcBef>
              <a:spcAft>
                <a:spcPts val="0"/>
              </a:spcAft>
            </a:pPr>
            <a:r>
              <a:rPr lang="en-US" u="sng" dirty="0">
                <a:solidFill>
                  <a:srgbClr val="1F497D"/>
                </a:solidFill>
                <a:latin typeface="Calibri"/>
                <a:ea typeface="Calibri"/>
                <a:hlinkClick r:id="rId4"/>
              </a:rPr>
              <a:t>https://www.niem.gov/SSGT</a:t>
            </a:r>
            <a:endParaRPr lang="en-US" dirty="0">
              <a:effectLst/>
              <a:latin typeface="Calibri"/>
              <a:ea typeface="Calibri"/>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a:xfrm>
            <a:off x="403225" y="1143000"/>
            <a:ext cx="8229600" cy="762000"/>
          </a:xfrm>
        </p:spPr>
        <p:txBody>
          <a:bodyPr lIns="0" tIns="0" rIns="0" bIns="0"/>
          <a:lstStyle/>
          <a:p>
            <a:pPr marL="0" indent="0">
              <a:spcBef>
                <a:spcPct val="0"/>
              </a:spcBef>
              <a:spcAft>
                <a:spcPts val="600"/>
              </a:spcAft>
              <a:buFont typeface="Wingdings" pitchFamily="2" charset="2"/>
              <a:buNone/>
            </a:pPr>
            <a:r>
              <a:rPr lang="en-US" sz="2000" dirty="0" smtClean="0">
                <a:solidFill>
                  <a:srgbClr val="686868"/>
                </a:solidFill>
              </a:rPr>
              <a:t>Searching the NIEM data model can be difficult, </a:t>
            </a:r>
            <a:br>
              <a:rPr lang="en-US" sz="2000" dirty="0" smtClean="0">
                <a:solidFill>
                  <a:srgbClr val="686868"/>
                </a:solidFill>
              </a:rPr>
            </a:br>
            <a:r>
              <a:rPr lang="en-US" sz="2000" dirty="0" smtClean="0">
                <a:solidFill>
                  <a:srgbClr val="686868"/>
                </a:solidFill>
              </a:rPr>
              <a:t>but these methods will help.</a:t>
            </a:r>
          </a:p>
        </p:txBody>
      </p:sp>
      <p:sp>
        <p:nvSpPr>
          <p:cNvPr id="31747" name="Title 2"/>
          <p:cNvSpPr>
            <a:spLocks noGrp="1"/>
          </p:cNvSpPr>
          <p:nvPr>
            <p:ph type="title"/>
          </p:nvPr>
        </p:nvSpPr>
        <p:spPr/>
        <p:txBody>
          <a:bodyPr/>
          <a:lstStyle/>
          <a:p>
            <a:r>
              <a:rPr lang="en-US" dirty="0" smtClean="0"/>
              <a:t>Searching the Model</a:t>
            </a:r>
          </a:p>
        </p:txBody>
      </p:sp>
      <p:graphicFrame>
        <p:nvGraphicFramePr>
          <p:cNvPr id="5" name="Table 4"/>
          <p:cNvGraphicFramePr>
            <a:graphicFrameLocks noGrp="1"/>
          </p:cNvGraphicFramePr>
          <p:nvPr>
            <p:extLst>
              <p:ext uri="{D42A27DB-BD31-4B8C-83A1-F6EECF244321}">
                <p14:modId xmlns:p14="http://schemas.microsoft.com/office/powerpoint/2010/main" val="3589194172"/>
              </p:ext>
            </p:extLst>
          </p:nvPr>
        </p:nvGraphicFramePr>
        <p:xfrm>
          <a:off x="457200" y="2057401"/>
          <a:ext cx="8229600" cy="3764280"/>
        </p:xfrm>
        <a:graphic>
          <a:graphicData uri="http://schemas.openxmlformats.org/drawingml/2006/table">
            <a:tbl>
              <a:tblPr firstRow="1" bandRow="1">
                <a:tableStyleId>{5C22544A-7EE6-4342-B048-85BDC9FD1C3A}</a:tableStyleId>
              </a:tblPr>
              <a:tblGrid>
                <a:gridCol w="1676400"/>
                <a:gridCol w="3616960"/>
                <a:gridCol w="2936240"/>
              </a:tblGrid>
              <a:tr h="510640">
                <a:tc>
                  <a:txBody>
                    <a:bodyPr/>
                    <a:lstStyle/>
                    <a:p>
                      <a:pPr algn="ctr"/>
                      <a:r>
                        <a:rPr lang="en-US" sz="1600" dirty="0" smtClean="0">
                          <a:latin typeface="Arial" pitchFamily="34" charset="0"/>
                          <a:cs typeface="Arial" pitchFamily="34" charset="0"/>
                        </a:rPr>
                        <a:t>Search Method</a:t>
                      </a:r>
                      <a:endParaRPr lang="en-US" sz="1600" dirty="0">
                        <a:latin typeface="Arial" pitchFamily="34" charset="0"/>
                        <a:cs typeface="Arial" pitchFamily="34" charset="0"/>
                      </a:endParaRP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Explanation</a:t>
                      </a:r>
                      <a:endParaRPr lang="en-US" sz="1600" dirty="0">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Example</a:t>
                      </a:r>
                      <a:endParaRPr lang="en-US" sz="1600" dirty="0">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tx2">
                            <a:lumMod val="50000"/>
                          </a:schemeClr>
                        </a:gs>
                        <a:gs pos="100000">
                          <a:schemeClr val="tx2"/>
                        </a:gs>
                      </a:gsLst>
                      <a:lin ang="16200000" scaled="0"/>
                      <a:tileRect/>
                    </a:gradFill>
                  </a:tcPr>
                </a:tc>
              </a:tr>
              <a:tr h="813410">
                <a:tc>
                  <a:txBody>
                    <a:bodyPr/>
                    <a:lstStyle/>
                    <a:p>
                      <a:r>
                        <a:rPr lang="en-US" sz="1400" b="1" dirty="0" smtClean="0">
                          <a:solidFill>
                            <a:srgbClr val="686868"/>
                          </a:solidFill>
                          <a:latin typeface="Arial" pitchFamily="34" charset="0"/>
                          <a:cs typeface="Arial" pitchFamily="34" charset="0"/>
                        </a:rPr>
                        <a:t>Name Variations</a:t>
                      </a:r>
                      <a:r>
                        <a:rPr lang="en-US" sz="1400" dirty="0" smtClean="0">
                          <a:solidFill>
                            <a:srgbClr val="686868"/>
                          </a:solidFill>
                          <a:latin typeface="Arial" pitchFamily="34" charset="0"/>
                          <a:cs typeface="Arial" pitchFamily="34" charset="0"/>
                        </a:rPr>
                        <a:t>  </a:t>
                      </a: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400" dirty="0" smtClean="0">
                          <a:solidFill>
                            <a:srgbClr val="686868"/>
                          </a:solidFill>
                          <a:latin typeface="Arial" pitchFamily="34" charset="0"/>
                          <a:cs typeface="Arial" pitchFamily="34" charset="0"/>
                        </a:rPr>
                        <a:t>Searching for variations of</a:t>
                      </a:r>
                      <a:r>
                        <a:rPr lang="en-US" sz="1400" baseline="0" dirty="0" smtClean="0">
                          <a:solidFill>
                            <a:srgbClr val="686868"/>
                          </a:solidFill>
                          <a:latin typeface="Arial" pitchFamily="34" charset="0"/>
                          <a:cs typeface="Arial" pitchFamily="34" charset="0"/>
                        </a:rPr>
                        <a:t> a name can often yield results</a:t>
                      </a: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686868"/>
                          </a:solidFill>
                          <a:latin typeface="Arial" pitchFamily="34" charset="0"/>
                          <a:cs typeface="Arial" pitchFamily="34" charset="0"/>
                        </a:rPr>
                        <a:t>Search for </a:t>
                      </a:r>
                      <a:r>
                        <a:rPr lang="en-US" sz="1400" i="1" dirty="0" smtClean="0">
                          <a:solidFill>
                            <a:srgbClr val="686868"/>
                          </a:solidFill>
                          <a:latin typeface="Arial" pitchFamily="34" charset="0"/>
                          <a:cs typeface="Arial" pitchFamily="34" charset="0"/>
                        </a:rPr>
                        <a:t>Officer</a:t>
                      </a:r>
                      <a:r>
                        <a:rPr lang="en-US" sz="1400" i="0" baseline="0" dirty="0" smtClean="0">
                          <a:solidFill>
                            <a:srgbClr val="686868"/>
                          </a:solidFill>
                          <a:latin typeface="Arial" pitchFamily="34" charset="0"/>
                          <a:cs typeface="Arial" pitchFamily="34" charset="0"/>
                        </a:rPr>
                        <a:t> instead of </a:t>
                      </a:r>
                      <a:r>
                        <a:rPr lang="en-US" sz="1400" i="1" baseline="0" dirty="0" smtClean="0">
                          <a:solidFill>
                            <a:srgbClr val="686868"/>
                          </a:solidFill>
                          <a:latin typeface="Arial" pitchFamily="34" charset="0"/>
                          <a:cs typeface="Arial" pitchFamily="34" charset="0"/>
                        </a:rPr>
                        <a:t>Official</a:t>
                      </a:r>
                      <a:r>
                        <a:rPr lang="en-US" sz="1400" i="0" baseline="0" dirty="0" smtClean="0">
                          <a:solidFill>
                            <a:srgbClr val="686868"/>
                          </a:solidFill>
                          <a:latin typeface="Arial" pitchFamily="34" charset="0"/>
                          <a:cs typeface="Arial" pitchFamily="34" charset="0"/>
                        </a:rPr>
                        <a:t> to yield </a:t>
                      </a:r>
                      <a:r>
                        <a:rPr lang="en-US" sz="1400" i="0" baseline="0" dirty="0" smtClean="0">
                          <a:solidFill>
                            <a:srgbClr val="686868"/>
                          </a:solidFill>
                          <a:latin typeface="Courier New" pitchFamily="49" charset="0"/>
                          <a:cs typeface="Courier New" pitchFamily="49" charset="0"/>
                        </a:rPr>
                        <a:t>j:EnforcementOfficial</a:t>
                      </a:r>
                      <a:endParaRPr lang="en-US" sz="1400" dirty="0" smtClean="0">
                        <a:solidFill>
                          <a:srgbClr val="686868"/>
                        </a:solidFill>
                        <a:latin typeface="Courier New" pitchFamily="49" charset="0"/>
                        <a:cs typeface="Courier New" pitchFamily="49"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13410">
                <a:tc>
                  <a:txBody>
                    <a:bodyPr/>
                    <a:lstStyle/>
                    <a:p>
                      <a:r>
                        <a:rPr lang="en-US" sz="1400" b="1" dirty="0" smtClean="0">
                          <a:solidFill>
                            <a:srgbClr val="686868"/>
                          </a:solidFill>
                          <a:latin typeface="Arial" pitchFamily="34" charset="0"/>
                          <a:cs typeface="Arial" pitchFamily="34" charset="0"/>
                        </a:rPr>
                        <a:t>Conceptual Meaning</a:t>
                      </a: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solidFill>
                            <a:srgbClr val="686868"/>
                          </a:solidFill>
                          <a:latin typeface="Arial" pitchFamily="34" charset="0"/>
                          <a:cs typeface="Arial" pitchFamily="34" charset="0"/>
                        </a:rPr>
                        <a:t>Search</a:t>
                      </a:r>
                      <a:r>
                        <a:rPr lang="en-US" sz="1400" baseline="0" dirty="0" smtClean="0">
                          <a:solidFill>
                            <a:srgbClr val="686868"/>
                          </a:solidFill>
                          <a:latin typeface="Arial" pitchFamily="34" charset="0"/>
                          <a:cs typeface="Arial" pitchFamily="34" charset="0"/>
                        </a:rPr>
                        <a:t> for words that could be in the </a:t>
                      </a:r>
                      <a:r>
                        <a:rPr lang="en-US" sz="1400" dirty="0" smtClean="0">
                          <a:solidFill>
                            <a:srgbClr val="686868"/>
                          </a:solidFill>
                          <a:latin typeface="Arial" pitchFamily="34" charset="0"/>
                          <a:cs typeface="Arial" pitchFamily="34" charset="0"/>
                        </a:rPr>
                        <a:t>definition of the data object</a:t>
                      </a:r>
                      <a:endParaRPr lang="en-US" sz="1400" dirty="0">
                        <a:solidFill>
                          <a:srgbClr val="686868"/>
                        </a:solidFill>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i="0" kern="1200" dirty="0" smtClean="0">
                          <a:solidFill>
                            <a:srgbClr val="686868"/>
                          </a:solidFill>
                          <a:latin typeface="Arial" pitchFamily="34" charset="0"/>
                          <a:ea typeface="+mn-ea"/>
                          <a:cs typeface="Arial" pitchFamily="34" charset="0"/>
                        </a:rPr>
                        <a:t>Search</a:t>
                      </a:r>
                      <a:r>
                        <a:rPr lang="en-US" sz="1400" i="0" kern="1200" baseline="0" dirty="0" smtClean="0">
                          <a:solidFill>
                            <a:srgbClr val="686868"/>
                          </a:solidFill>
                          <a:latin typeface="Arial" pitchFamily="34" charset="0"/>
                          <a:ea typeface="+mn-ea"/>
                          <a:cs typeface="Arial" pitchFamily="34" charset="0"/>
                        </a:rPr>
                        <a:t> for </a:t>
                      </a:r>
                      <a:r>
                        <a:rPr lang="en-US" sz="1400" i="1" kern="1200" baseline="0" dirty="0" smtClean="0">
                          <a:solidFill>
                            <a:srgbClr val="686868"/>
                          </a:solidFill>
                          <a:latin typeface="Arial" pitchFamily="34" charset="0"/>
                          <a:ea typeface="+mn-ea"/>
                          <a:cs typeface="Arial" pitchFamily="34" charset="0"/>
                        </a:rPr>
                        <a:t>Modified Charge</a:t>
                      </a:r>
                      <a:r>
                        <a:rPr lang="en-US" sz="1400" i="0" kern="1200" baseline="0" dirty="0" smtClean="0">
                          <a:solidFill>
                            <a:srgbClr val="686868"/>
                          </a:solidFill>
                          <a:latin typeface="Arial" pitchFamily="34" charset="0"/>
                          <a:ea typeface="+mn-ea"/>
                          <a:cs typeface="Arial" pitchFamily="34" charset="0"/>
                        </a:rPr>
                        <a:t> to yield </a:t>
                      </a:r>
                      <a:r>
                        <a:rPr lang="en-US" sz="1400" i="0" kern="1200" baseline="0" dirty="0" smtClean="0">
                          <a:solidFill>
                            <a:srgbClr val="686868"/>
                          </a:solidFill>
                          <a:latin typeface="Courier New" pitchFamily="49" charset="0"/>
                          <a:ea typeface="+mn-ea"/>
                          <a:cs typeface="Courier New" pitchFamily="49" charset="0"/>
                        </a:rPr>
                        <a:t>j:AmendedCharge</a:t>
                      </a:r>
                      <a:endParaRPr lang="en-US" sz="1400" i="0" kern="1200" baseline="0" dirty="0" smtClean="0">
                        <a:solidFill>
                          <a:srgbClr val="686868"/>
                        </a:solidFill>
                        <a:latin typeface="Arial" pitchFamily="34" charset="0"/>
                        <a:ea typeface="+mn-ea"/>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13410">
                <a:tc>
                  <a:txBody>
                    <a:bodyPr/>
                    <a:lstStyle/>
                    <a:p>
                      <a:r>
                        <a:rPr lang="en-US" sz="1400" b="1" dirty="0" smtClean="0">
                          <a:solidFill>
                            <a:srgbClr val="686868"/>
                          </a:solidFill>
                          <a:latin typeface="Arial" pitchFamily="34" charset="0"/>
                          <a:cs typeface="Arial" pitchFamily="34" charset="0"/>
                        </a:rPr>
                        <a:t>Synonyms</a:t>
                      </a: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r>
                        <a:rPr lang="en-US" sz="1400" dirty="0" smtClean="0">
                          <a:solidFill>
                            <a:srgbClr val="686868"/>
                          </a:solidFill>
                          <a:latin typeface="Arial" pitchFamily="34" charset="0"/>
                          <a:cs typeface="Arial" pitchFamily="34" charset="0"/>
                        </a:rPr>
                        <a:t>Synonyms of the</a:t>
                      </a:r>
                      <a:r>
                        <a:rPr lang="en-US" sz="1400" baseline="0" dirty="0" smtClean="0">
                          <a:solidFill>
                            <a:srgbClr val="686868"/>
                          </a:solidFill>
                          <a:latin typeface="Arial" pitchFamily="34" charset="0"/>
                          <a:cs typeface="Arial" pitchFamily="34" charset="0"/>
                        </a:rPr>
                        <a:t> data object to find exactly what you are looking for</a:t>
                      </a:r>
                      <a:endParaRPr lang="en-US" sz="1400" dirty="0">
                        <a:solidFill>
                          <a:srgbClr val="686868"/>
                        </a:solidFill>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rgbClr val="686868"/>
                          </a:solidFill>
                          <a:latin typeface="Arial" pitchFamily="34" charset="0"/>
                          <a:ea typeface="+mn-ea"/>
                          <a:cs typeface="Arial" pitchFamily="34" charset="0"/>
                        </a:rPr>
                        <a:t>Search</a:t>
                      </a:r>
                      <a:r>
                        <a:rPr lang="en-US" sz="1400" kern="1200" baseline="0" dirty="0" smtClean="0">
                          <a:solidFill>
                            <a:srgbClr val="686868"/>
                          </a:solidFill>
                          <a:latin typeface="Arial" pitchFamily="34" charset="0"/>
                          <a:ea typeface="+mn-ea"/>
                          <a:cs typeface="Arial" pitchFamily="34" charset="0"/>
                        </a:rPr>
                        <a:t> for </a:t>
                      </a:r>
                      <a:r>
                        <a:rPr lang="en-US" sz="1400" i="1" kern="1200" baseline="0" dirty="0" smtClean="0">
                          <a:solidFill>
                            <a:srgbClr val="686868"/>
                          </a:solidFill>
                          <a:latin typeface="Arial" pitchFamily="34" charset="0"/>
                          <a:ea typeface="+mn-ea"/>
                          <a:cs typeface="Arial" pitchFamily="34" charset="0"/>
                        </a:rPr>
                        <a:t>Facility</a:t>
                      </a:r>
                      <a:r>
                        <a:rPr lang="en-US" sz="1400" kern="1200" baseline="0" dirty="0" smtClean="0">
                          <a:solidFill>
                            <a:srgbClr val="686868"/>
                          </a:solidFill>
                          <a:latin typeface="Arial" pitchFamily="34" charset="0"/>
                          <a:ea typeface="+mn-ea"/>
                          <a:cs typeface="Arial" pitchFamily="34" charset="0"/>
                        </a:rPr>
                        <a:t> instead of </a:t>
                      </a:r>
                      <a:r>
                        <a:rPr lang="en-US" sz="1400" i="1" kern="1200" baseline="0" dirty="0" smtClean="0">
                          <a:solidFill>
                            <a:srgbClr val="686868"/>
                          </a:solidFill>
                          <a:latin typeface="Arial" pitchFamily="34" charset="0"/>
                          <a:ea typeface="+mn-ea"/>
                          <a:cs typeface="Arial" pitchFamily="34" charset="0"/>
                        </a:rPr>
                        <a:t>Building </a:t>
                      </a:r>
                      <a:r>
                        <a:rPr lang="en-US" sz="1400" i="0" kern="1200" baseline="0" dirty="0" smtClean="0">
                          <a:solidFill>
                            <a:srgbClr val="686868"/>
                          </a:solidFill>
                          <a:latin typeface="Arial" pitchFamily="34" charset="0"/>
                          <a:ea typeface="+mn-ea"/>
                          <a:cs typeface="Arial" pitchFamily="34" charset="0"/>
                        </a:rPr>
                        <a:t>to get different results</a:t>
                      </a:r>
                      <a:endParaRPr lang="en-US" sz="1400" i="1" kern="1200" dirty="0" smtClean="0">
                        <a:solidFill>
                          <a:srgbClr val="686868"/>
                        </a:solidFill>
                        <a:latin typeface="Arial" pitchFamily="34" charset="0"/>
                        <a:ea typeface="+mn-ea"/>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813410">
                <a:tc>
                  <a:txBody>
                    <a:bodyPr/>
                    <a:lstStyle/>
                    <a:p>
                      <a:r>
                        <a:rPr lang="en-US" sz="1400" b="1" dirty="0" smtClean="0">
                          <a:solidFill>
                            <a:srgbClr val="686868"/>
                          </a:solidFill>
                          <a:latin typeface="Arial" pitchFamily="34" charset="0"/>
                          <a:cs typeface="Arial" pitchFamily="34" charset="0"/>
                        </a:rPr>
                        <a:t>Containers</a:t>
                      </a: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solidFill>
                            <a:srgbClr val="686868"/>
                          </a:solidFill>
                          <a:latin typeface="Arial" pitchFamily="34" charset="0"/>
                          <a:cs typeface="Arial" pitchFamily="34" charset="0"/>
                        </a:rPr>
                        <a:t>Use</a:t>
                      </a:r>
                      <a:r>
                        <a:rPr lang="en-US" sz="1400" baseline="0" dirty="0" smtClean="0">
                          <a:solidFill>
                            <a:srgbClr val="686868"/>
                          </a:solidFill>
                          <a:latin typeface="Arial" pitchFamily="34" charset="0"/>
                          <a:cs typeface="Arial" pitchFamily="34" charset="0"/>
                        </a:rPr>
                        <a:t> a more abstract term to find containers of the data objects</a:t>
                      </a:r>
                      <a:endParaRPr lang="en-US" sz="1400" dirty="0">
                        <a:solidFill>
                          <a:srgbClr val="686868"/>
                        </a:solidFill>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solidFill>
                            <a:srgbClr val="686868"/>
                          </a:solidFill>
                          <a:latin typeface="Arial" pitchFamily="34" charset="0"/>
                          <a:cs typeface="Arial" pitchFamily="34" charset="0"/>
                        </a:rPr>
                        <a:t>Search for </a:t>
                      </a:r>
                      <a:r>
                        <a:rPr lang="en-US" sz="1400" i="1" dirty="0" smtClean="0">
                          <a:solidFill>
                            <a:srgbClr val="686868"/>
                          </a:solidFill>
                          <a:latin typeface="Arial" pitchFamily="34" charset="0"/>
                          <a:cs typeface="Arial" pitchFamily="34" charset="0"/>
                        </a:rPr>
                        <a:t>Person</a:t>
                      </a:r>
                      <a:r>
                        <a:rPr lang="en-US" sz="1400" i="0" dirty="0" smtClean="0">
                          <a:solidFill>
                            <a:srgbClr val="686868"/>
                          </a:solidFill>
                          <a:latin typeface="Arial" pitchFamily="34" charset="0"/>
                          <a:cs typeface="Arial" pitchFamily="34" charset="0"/>
                        </a:rPr>
                        <a:t> instead of </a:t>
                      </a:r>
                      <a:r>
                        <a:rPr lang="en-US" sz="1400" i="1" dirty="0" smtClean="0">
                          <a:solidFill>
                            <a:srgbClr val="686868"/>
                          </a:solidFill>
                          <a:latin typeface="Arial" pitchFamily="34" charset="0"/>
                          <a:cs typeface="Arial" pitchFamily="34" charset="0"/>
                        </a:rPr>
                        <a:t>Person Arrest</a:t>
                      </a:r>
                      <a:r>
                        <a:rPr lang="en-US" sz="1400" i="0" baseline="0" dirty="0" smtClean="0">
                          <a:solidFill>
                            <a:srgbClr val="686868"/>
                          </a:solidFill>
                          <a:latin typeface="Arial" pitchFamily="34" charset="0"/>
                          <a:cs typeface="Arial" pitchFamily="34" charset="0"/>
                        </a:rPr>
                        <a:t> to get the maximum number of results</a:t>
                      </a:r>
                      <a:endParaRPr lang="en-US" sz="1400" dirty="0">
                        <a:solidFill>
                          <a:srgbClr val="686868"/>
                        </a:solidFill>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31</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p:nvPr/>
        </p:nvCxnSpPr>
        <p:spPr>
          <a:xfrm rot="5400000">
            <a:off x="1396740" y="3420428"/>
            <a:ext cx="561975" cy="3175"/>
          </a:xfrm>
          <a:prstGeom prst="straightConnector1">
            <a:avLst/>
          </a:prstGeom>
          <a:ln w="38100" cap="flat">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32</a:t>
            </a:fld>
            <a:endParaRPr lang="en-US" dirty="0"/>
          </a:p>
        </p:txBody>
      </p:sp>
      <p:sp>
        <p:nvSpPr>
          <p:cNvPr id="32795" name="Content Placeholder 1"/>
          <p:cNvSpPr>
            <a:spLocks noGrp="1"/>
          </p:cNvSpPr>
          <p:nvPr>
            <p:ph idx="1"/>
          </p:nvPr>
        </p:nvSpPr>
        <p:spPr>
          <a:xfrm>
            <a:off x="3586480" y="1388493"/>
            <a:ext cx="4846320" cy="4095598"/>
          </a:xfrm>
        </p:spPr>
        <p:txBody>
          <a:bodyPr>
            <a:normAutofit/>
          </a:bodyPr>
          <a:lstStyle/>
          <a:p>
            <a:pPr marL="342900" indent="-342900">
              <a:buClrTx/>
              <a:buFont typeface="Arial"/>
              <a:buChar char="•"/>
            </a:pPr>
            <a:r>
              <a:rPr lang="en-US" b="1" dirty="0" smtClean="0">
                <a:solidFill>
                  <a:schemeClr val="tx2"/>
                </a:solidFill>
              </a:rPr>
              <a:t>The hierarchical implications of the model must be considered when reusing NIEM elements</a:t>
            </a:r>
          </a:p>
          <a:p>
            <a:pPr marL="800100" lvl="1" indent="-342900">
              <a:buClrTx/>
              <a:buFont typeface="Courier New"/>
              <a:buChar char="o"/>
            </a:pPr>
            <a:r>
              <a:rPr lang="en-US" sz="1600" dirty="0" smtClean="0">
                <a:solidFill>
                  <a:srgbClr val="686868"/>
                </a:solidFill>
              </a:rPr>
              <a:t>Elements and types are defined globally and referenced when used</a:t>
            </a:r>
          </a:p>
          <a:p>
            <a:pPr marL="800100" lvl="1" indent="-342900">
              <a:buClrTx/>
              <a:buFont typeface="Courier New"/>
              <a:buChar char="o"/>
            </a:pPr>
            <a:r>
              <a:rPr lang="en-US" sz="1600" dirty="0" smtClean="0">
                <a:solidFill>
                  <a:srgbClr val="686868"/>
                </a:solidFill>
              </a:rPr>
              <a:t>Type hierarchy provides a contextual representation of the element</a:t>
            </a:r>
          </a:p>
          <a:p>
            <a:pPr marL="800100" lvl="1" indent="-342900">
              <a:buClrTx/>
              <a:buFont typeface="Courier New"/>
              <a:buChar char="o"/>
            </a:pPr>
            <a:r>
              <a:rPr lang="en-US" sz="1600" dirty="0" smtClean="0">
                <a:solidFill>
                  <a:srgbClr val="686868"/>
                </a:solidFill>
              </a:rPr>
              <a:t>Attributes are assigned to some types to provide context on their use</a:t>
            </a:r>
          </a:p>
          <a:p>
            <a:pPr marL="342900" indent="-342900">
              <a:buClrTx/>
              <a:buFont typeface="Arial"/>
              <a:buChar char="•"/>
            </a:pPr>
            <a:r>
              <a:rPr lang="en-US" b="1" dirty="0" smtClean="0">
                <a:solidFill>
                  <a:srgbClr val="1F497D"/>
                </a:solidFill>
              </a:rPr>
              <a:t>NIEM’s hierarchal approach to modeling allows for flexibility and reuse, while still maintaining context </a:t>
            </a:r>
          </a:p>
        </p:txBody>
      </p:sp>
      <p:sp>
        <p:nvSpPr>
          <p:cNvPr id="3" name="Title 2"/>
          <p:cNvSpPr>
            <a:spLocks noGrp="1"/>
          </p:cNvSpPr>
          <p:nvPr>
            <p:ph type="title"/>
          </p:nvPr>
        </p:nvSpPr>
        <p:spPr/>
        <p:txBody>
          <a:bodyPr/>
          <a:lstStyle/>
          <a:p>
            <a:r>
              <a:rPr lang="en-US"/>
              <a:t>Reuse of the NIEM Data Model </a:t>
            </a:r>
          </a:p>
        </p:txBody>
      </p:sp>
      <p:cxnSp>
        <p:nvCxnSpPr>
          <p:cNvPr id="82" name="Straight Arrow Connector 81"/>
          <p:cNvCxnSpPr/>
          <p:nvPr/>
        </p:nvCxnSpPr>
        <p:spPr>
          <a:xfrm flipH="1">
            <a:off x="1675663" y="1307148"/>
            <a:ext cx="4129" cy="369255"/>
          </a:xfrm>
          <a:prstGeom prst="straightConnector1">
            <a:avLst/>
          </a:prstGeom>
          <a:ln w="38100" cap="flat">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87" name="TextBox 38"/>
          <p:cNvSpPr txBox="1">
            <a:spLocks noChangeArrowheads="1"/>
          </p:cNvSpPr>
          <p:nvPr/>
        </p:nvSpPr>
        <p:spPr bwMode="auto">
          <a:xfrm>
            <a:off x="1671320" y="1389610"/>
            <a:ext cx="1097280" cy="274320"/>
          </a:xfrm>
          <a:prstGeom prst="rect">
            <a:avLst/>
          </a:prstGeom>
          <a:solidFill>
            <a:schemeClr val="bg1"/>
          </a:solidFill>
          <a:ln w="28575">
            <a:noFill/>
            <a:miter lim="800000"/>
            <a:headEnd/>
            <a:tailEnd/>
          </a:ln>
          <a:effectLst>
            <a:softEdge rad="63500"/>
          </a:effectLst>
        </p:spPr>
        <p:txBody>
          <a:bodyPr>
            <a:spAutoFit/>
          </a:bodyPr>
          <a:lstStyle/>
          <a:p>
            <a:pPr>
              <a:defRPr/>
            </a:pPr>
            <a:r>
              <a:rPr lang="en-US" sz="1200" b="1" dirty="0">
                <a:latin typeface="Arial" charset="0"/>
                <a:cs typeface="Arial" charset="0"/>
              </a:rPr>
              <a:t>is of type</a:t>
            </a:r>
          </a:p>
        </p:txBody>
      </p:sp>
      <p:sp>
        <p:nvSpPr>
          <p:cNvPr id="90" name="TextBox 41"/>
          <p:cNvSpPr txBox="1">
            <a:spLocks noChangeArrowheads="1"/>
          </p:cNvSpPr>
          <p:nvPr/>
        </p:nvSpPr>
        <p:spPr bwMode="auto">
          <a:xfrm>
            <a:off x="1671320" y="3450245"/>
            <a:ext cx="1097280" cy="276999"/>
          </a:xfrm>
          <a:prstGeom prst="rect">
            <a:avLst/>
          </a:prstGeom>
          <a:solidFill>
            <a:schemeClr val="bg1"/>
          </a:solidFill>
          <a:ln w="28575">
            <a:noFill/>
            <a:miter lim="800000"/>
            <a:headEnd/>
            <a:tailEnd/>
          </a:ln>
          <a:effectLst>
            <a:softEdge rad="63500"/>
          </a:effectLst>
        </p:spPr>
        <p:txBody>
          <a:bodyPr>
            <a:spAutoFit/>
          </a:bodyPr>
          <a:lstStyle/>
          <a:p>
            <a:pPr>
              <a:defRPr/>
            </a:pPr>
            <a:r>
              <a:rPr lang="en-US" sz="1200" b="1" dirty="0">
                <a:latin typeface="Arial" charset="0"/>
                <a:cs typeface="Arial" charset="0"/>
              </a:rPr>
              <a:t>is of type</a:t>
            </a:r>
          </a:p>
        </p:txBody>
      </p:sp>
      <p:cxnSp>
        <p:nvCxnSpPr>
          <p:cNvPr id="91" name="Straight Arrow Connector 90"/>
          <p:cNvCxnSpPr/>
          <p:nvPr/>
        </p:nvCxnSpPr>
        <p:spPr>
          <a:xfrm rot="5400000">
            <a:off x="1601527" y="4255135"/>
            <a:ext cx="152400" cy="3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rot="5400000">
            <a:off x="1563427" y="4780915"/>
            <a:ext cx="228600" cy="3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5400000">
            <a:off x="1577715" y="5371148"/>
            <a:ext cx="200025" cy="3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2734044" y="1912620"/>
            <a:ext cx="190500" cy="1371600"/>
          </a:xfrm>
          <a:prstGeom prst="bentConnector3">
            <a:avLst>
              <a:gd name="adj1" fmla="val 22000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8" name="TextBox 41"/>
          <p:cNvSpPr txBox="1">
            <a:spLocks noChangeArrowheads="1"/>
          </p:cNvSpPr>
          <p:nvPr/>
        </p:nvSpPr>
        <p:spPr bwMode="auto">
          <a:xfrm>
            <a:off x="2667000" y="2179320"/>
            <a:ext cx="1097280" cy="276999"/>
          </a:xfrm>
          <a:prstGeom prst="rect">
            <a:avLst/>
          </a:prstGeom>
          <a:solidFill>
            <a:schemeClr val="bg1"/>
          </a:solidFill>
          <a:ln w="28575">
            <a:noFill/>
            <a:miter lim="800000"/>
            <a:headEnd/>
            <a:tailEnd/>
          </a:ln>
          <a:effectLst>
            <a:softEdge rad="63500"/>
          </a:effectLst>
        </p:spPr>
        <p:txBody>
          <a:bodyPr>
            <a:spAutoFit/>
          </a:bodyPr>
          <a:lstStyle/>
          <a:p>
            <a:pPr algn="ctr">
              <a:defRPr/>
            </a:pPr>
            <a:r>
              <a:rPr lang="en-US" sz="1200" b="1" dirty="0">
                <a:latin typeface="Arial" charset="0"/>
                <a:cs typeface="Arial" charset="0"/>
              </a:rPr>
              <a:t>contains</a:t>
            </a:r>
          </a:p>
        </p:txBody>
      </p:sp>
      <p:graphicFrame>
        <p:nvGraphicFramePr>
          <p:cNvPr id="24" name="Table 23"/>
          <p:cNvGraphicFramePr>
            <a:graphicFrameLocks noGrp="1"/>
          </p:cNvGraphicFramePr>
          <p:nvPr>
            <p:extLst>
              <p:ext uri="{D42A27DB-BD31-4B8C-83A1-F6EECF244321}">
                <p14:modId xmlns:p14="http://schemas.microsoft.com/office/powerpoint/2010/main" val="704161083"/>
              </p:ext>
            </p:extLst>
          </p:nvPr>
        </p:nvGraphicFramePr>
        <p:xfrm>
          <a:off x="486583" y="98052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dirty="0" smtClean="0">
                          <a:latin typeface="+mj-lt"/>
                        </a:rPr>
                        <a:t>nc:PersonName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457956976"/>
              </p:ext>
            </p:extLst>
          </p:nvPr>
        </p:nvGraphicFramePr>
        <p:xfrm>
          <a:off x="486583" y="172220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latin typeface="+mj-lt"/>
                        </a:rPr>
                        <a:t>nc:PersonNameType</a:t>
                      </a:r>
                      <a:endParaRPr lang="en-US" sz="1500" b="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893692299"/>
              </p:ext>
            </p:extLst>
          </p:nvPr>
        </p:nvGraphicFramePr>
        <p:xfrm>
          <a:off x="486583" y="249436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rgbClr val="686868"/>
                          </a:solidFill>
                          <a:latin typeface="+mj-lt"/>
                        </a:rPr>
                        <a:t>nc:PersonGivenName</a:t>
                      </a:r>
                      <a:endParaRPr lang="en-US" sz="1500" b="0" dirty="0">
                        <a:solidFill>
                          <a:srgbClr val="686868"/>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4021130512"/>
              </p:ext>
            </p:extLst>
          </p:nvPr>
        </p:nvGraphicFramePr>
        <p:xfrm>
          <a:off x="486583" y="305316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rgbClr val="686868"/>
                          </a:solidFill>
                          <a:latin typeface="+mj-lt"/>
                        </a:rPr>
                        <a:t>nc:PersonSurName</a:t>
                      </a:r>
                      <a:endParaRPr lang="en-US" sz="1500" b="0" dirty="0">
                        <a:solidFill>
                          <a:srgbClr val="686868"/>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762788954"/>
              </p:ext>
            </p:extLst>
          </p:nvPr>
        </p:nvGraphicFramePr>
        <p:xfrm>
          <a:off x="486583" y="374404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chemeClr val="bg1"/>
                          </a:solidFill>
                          <a:latin typeface="+mj-lt"/>
                        </a:rPr>
                        <a:t>nc:PersonNameTextType</a:t>
                      </a:r>
                      <a:endParaRPr lang="en-US" sz="1500" b="0" dirty="0">
                        <a:solidFill>
                          <a:schemeClr val="bg1"/>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914925464"/>
              </p:ext>
            </p:extLst>
          </p:nvPr>
        </p:nvGraphicFramePr>
        <p:xfrm>
          <a:off x="486583" y="433332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chemeClr val="bg1"/>
                          </a:solidFill>
                          <a:latin typeface="+mj-lt"/>
                        </a:rPr>
                        <a:t>nc:ProperNameTextType</a:t>
                      </a:r>
                      <a:endParaRPr lang="en-US" sz="1500" b="0" dirty="0">
                        <a:solidFill>
                          <a:schemeClr val="bg1"/>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282491309"/>
              </p:ext>
            </p:extLst>
          </p:nvPr>
        </p:nvGraphicFramePr>
        <p:xfrm>
          <a:off x="486583" y="492260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chemeClr val="bg1"/>
                          </a:solidFill>
                          <a:latin typeface="+mj-lt"/>
                        </a:rPr>
                        <a:t>nc:TextType</a:t>
                      </a:r>
                      <a:endParaRPr lang="en-US" sz="1500" b="0" dirty="0">
                        <a:solidFill>
                          <a:schemeClr val="bg1"/>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594917379"/>
              </p:ext>
            </p:extLst>
          </p:nvPr>
        </p:nvGraphicFramePr>
        <p:xfrm>
          <a:off x="486583" y="551188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err="1" smtClean="0">
                          <a:solidFill>
                            <a:schemeClr val="bg1"/>
                          </a:solidFill>
                          <a:latin typeface="+mj-lt"/>
                        </a:rPr>
                        <a:t>niem-xsd:string</a:t>
                      </a:r>
                      <a:endParaRPr lang="en-US" sz="1500" b="0" dirty="0">
                        <a:solidFill>
                          <a:schemeClr val="bg1"/>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bl>
          </a:graphicData>
        </a:graphic>
      </p:graphicFrame>
      <p:cxnSp>
        <p:nvCxnSpPr>
          <p:cNvPr id="35" name="Straight Arrow Connector 34"/>
          <p:cNvCxnSpPr/>
          <p:nvPr/>
        </p:nvCxnSpPr>
        <p:spPr>
          <a:xfrm flipH="1">
            <a:off x="2909612" y="2699488"/>
            <a:ext cx="221086" cy="8312"/>
          </a:xfrm>
          <a:prstGeom prst="straightConnector1">
            <a:avLst/>
          </a:prstGeom>
          <a:ln w="38100" cap="flat">
            <a:solidFill>
              <a:schemeClr val="tx1"/>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a:xfrm>
            <a:off x="943304" y="46104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943304"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794" name="Title 2"/>
          <p:cNvSpPr>
            <a:spLocks noGrp="1"/>
          </p:cNvSpPr>
          <p:nvPr>
            <p:ph type="title"/>
          </p:nvPr>
        </p:nvSpPr>
        <p:spPr/>
        <p:txBody>
          <a:bodyPr/>
          <a:lstStyle/>
          <a:p>
            <a:pPr eaLnBrk="1" hangingPunct="1"/>
            <a:r>
              <a:rPr lang="en-US" smtClean="0"/>
              <a:t>Mapping Values</a:t>
            </a:r>
          </a:p>
        </p:txBody>
      </p:sp>
      <p:sp>
        <p:nvSpPr>
          <p:cNvPr id="33795" name="Content Placeholder 1"/>
          <p:cNvSpPr txBox="1">
            <a:spLocks/>
          </p:cNvSpPr>
          <p:nvPr/>
        </p:nvSpPr>
        <p:spPr bwMode="auto">
          <a:xfrm>
            <a:off x="403225" y="1143000"/>
            <a:ext cx="8229600" cy="381000"/>
          </a:xfrm>
          <a:prstGeom prst="rect">
            <a:avLst/>
          </a:prstGeom>
          <a:noFill/>
          <a:ln w="9525">
            <a:noFill/>
            <a:miter lim="800000"/>
            <a:headEnd/>
            <a:tailEnd/>
          </a:ln>
        </p:spPr>
        <p:txBody>
          <a:bodyPr lIns="0" tIns="0" rIns="0" bIns="0"/>
          <a:lstStyle/>
          <a:p>
            <a:pPr marL="342900" indent="-342900">
              <a:spcBef>
                <a:spcPct val="20000"/>
              </a:spcBef>
              <a:buFont typeface="Wingdings" pitchFamily="2" charset="2"/>
              <a:buNone/>
            </a:pPr>
            <a:r>
              <a:rPr lang="en-US" sz="2000"/>
              <a:t>The value of the “Mapping” column are constrained to the values below:</a:t>
            </a:r>
          </a:p>
        </p:txBody>
      </p:sp>
      <p:sp>
        <p:nvSpPr>
          <p:cNvPr id="2" name="Slide Number Placeholder 1"/>
          <p:cNvSpPr>
            <a:spLocks noGrp="1"/>
          </p:cNvSpPr>
          <p:nvPr>
            <p:ph type="sldNum" sz="quarter" idx="4"/>
          </p:nvPr>
        </p:nvSpPr>
        <p:spPr/>
        <p:txBody>
          <a:bodyPr/>
          <a:lstStyle/>
          <a:p>
            <a:fld id="{6E6030FC-FB78-5E4D-92EA-5D9433591EA9}" type="slidenum">
              <a:rPr lang="en-US" smtClean="0"/>
              <a:pPr/>
              <a:t>33</a:t>
            </a:fld>
            <a:endParaRPr lang="en-US" dirty="0"/>
          </a:p>
        </p:txBody>
      </p:sp>
      <p:pic>
        <p:nvPicPr>
          <p:cNvPr id="22" name="Picture 21"/>
          <p:cNvPicPr>
            <a:picLocks noChangeAspect="1"/>
          </p:cNvPicPr>
          <p:nvPr/>
        </p:nvPicPr>
        <p:blipFill>
          <a:blip r:embed="rId3"/>
          <a:stretch>
            <a:fillRect/>
          </a:stretch>
        </p:blipFill>
        <p:spPr>
          <a:xfrm>
            <a:off x="1065973" y="4744797"/>
            <a:ext cx="391738" cy="391738"/>
          </a:xfrm>
          <a:prstGeom prst="rect">
            <a:avLst/>
          </a:prstGeom>
        </p:spPr>
      </p:pic>
      <p:pic>
        <p:nvPicPr>
          <p:cNvPr id="3" name="Picture 2"/>
          <p:cNvPicPr>
            <a:picLocks noChangeAspect="1"/>
          </p:cNvPicPr>
          <p:nvPr/>
        </p:nvPicPr>
        <p:blipFill>
          <a:blip r:embed="rId4"/>
          <a:stretch>
            <a:fillRect/>
          </a:stretch>
        </p:blipFill>
        <p:spPr>
          <a:xfrm>
            <a:off x="1064761" y="2081665"/>
            <a:ext cx="414482" cy="414482"/>
          </a:xfrm>
          <a:prstGeom prst="rect">
            <a:avLst/>
          </a:prstGeom>
        </p:spPr>
      </p:pic>
      <p:sp>
        <p:nvSpPr>
          <p:cNvPr id="32" name="Content Placeholder 22"/>
          <p:cNvSpPr>
            <a:spLocks noGrp="1"/>
          </p:cNvSpPr>
          <p:nvPr>
            <p:ph idx="1"/>
          </p:nvPr>
        </p:nvSpPr>
        <p:spPr>
          <a:xfrm>
            <a:off x="2125618" y="1873239"/>
            <a:ext cx="6237794" cy="3704601"/>
          </a:xfrm>
        </p:spPr>
        <p:txBody>
          <a:bodyPr>
            <a:noAutofit/>
          </a:bodyPr>
          <a:lstStyle/>
          <a:p>
            <a:r>
              <a:rPr lang="en-US" sz="1800" dirty="0">
                <a:solidFill>
                  <a:srgbClr val="686868"/>
                </a:solidFill>
              </a:rPr>
              <a:t>Semantics and structure map exactly or almost exactly.  The NIEM data object’s name and definition should have exactly the same conceptual meaning as the exchange data object. </a:t>
            </a:r>
          </a:p>
          <a:p>
            <a:endParaRPr lang="en-US" sz="1800" dirty="0">
              <a:solidFill>
                <a:srgbClr val="686868"/>
              </a:solidFill>
            </a:endParaRPr>
          </a:p>
          <a:p>
            <a:r>
              <a:rPr lang="en-US" sz="1800" dirty="0" smtClean="0">
                <a:solidFill>
                  <a:srgbClr val="686868"/>
                </a:solidFill>
              </a:rPr>
              <a:t>Partial Match is where you can take some things from NIEM and have to extend the rest for a given Type.</a:t>
            </a:r>
          </a:p>
          <a:p>
            <a:endParaRPr lang="en-US" sz="1800" dirty="0">
              <a:solidFill>
                <a:srgbClr val="686868"/>
              </a:solidFill>
            </a:endParaRPr>
          </a:p>
          <a:p>
            <a:endParaRPr lang="en-US" sz="1800" dirty="0">
              <a:solidFill>
                <a:srgbClr val="686868"/>
              </a:solidFill>
            </a:endParaRPr>
          </a:p>
          <a:p>
            <a:r>
              <a:rPr lang="en-US" sz="1800" dirty="0">
                <a:solidFill>
                  <a:srgbClr val="686868"/>
                </a:solidFill>
              </a:rPr>
              <a:t>No NIEM element or type maps to the source requirement.  The result is an extension to NIEM through an IEPD extension schema.</a:t>
            </a:r>
          </a:p>
        </p:txBody>
      </p:sp>
      <p:grpSp>
        <p:nvGrpSpPr>
          <p:cNvPr id="33" name="Group 32"/>
          <p:cNvGrpSpPr/>
          <p:nvPr/>
        </p:nvGrpSpPr>
        <p:grpSpPr>
          <a:xfrm>
            <a:off x="518160" y="3193882"/>
            <a:ext cx="7680960" cy="1245372"/>
            <a:chOff x="778481" y="2117557"/>
            <a:chExt cx="7608149" cy="1245372"/>
          </a:xfrm>
        </p:grpSpPr>
        <p:cxnSp>
          <p:nvCxnSpPr>
            <p:cNvPr id="35" name="Straight Connector 34"/>
            <p:cNvCxnSpPr/>
            <p:nvPr/>
          </p:nvCxnSpPr>
          <p:spPr>
            <a:xfrm>
              <a:off x="778481" y="336292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8481" y="2117557"/>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8" name="Rectangle 37"/>
          <p:cNvSpPr/>
          <p:nvPr/>
        </p:nvSpPr>
        <p:spPr>
          <a:xfrm>
            <a:off x="437229" y="2657887"/>
            <a:ext cx="1661107" cy="307777"/>
          </a:xfrm>
          <a:prstGeom prst="rect">
            <a:avLst/>
          </a:prstGeom>
        </p:spPr>
        <p:txBody>
          <a:bodyPr wrap="none">
            <a:spAutoFit/>
          </a:bodyPr>
          <a:lstStyle/>
          <a:p>
            <a:pPr lvl="0" algn="ctr"/>
            <a:r>
              <a:rPr lang="en-US" sz="1400" b="1" dirty="0">
                <a:solidFill>
                  <a:srgbClr val="57AAAE"/>
                </a:solidFill>
              </a:rPr>
              <a:t>Equivalent Match</a:t>
            </a:r>
          </a:p>
        </p:txBody>
      </p:sp>
      <p:sp>
        <p:nvSpPr>
          <p:cNvPr id="39" name="Oval 38"/>
          <p:cNvSpPr/>
          <p:nvPr/>
        </p:nvSpPr>
        <p:spPr>
          <a:xfrm>
            <a:off x="943304" y="331925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562595" y="4013617"/>
            <a:ext cx="1302122" cy="307777"/>
          </a:xfrm>
          <a:prstGeom prst="rect">
            <a:avLst/>
          </a:prstGeom>
        </p:spPr>
        <p:txBody>
          <a:bodyPr wrap="none">
            <a:spAutoFit/>
          </a:bodyPr>
          <a:lstStyle/>
          <a:p>
            <a:pPr lvl="0" algn="ctr"/>
            <a:r>
              <a:rPr lang="en-US" sz="1400" b="1" dirty="0">
                <a:solidFill>
                  <a:srgbClr val="57AAAE"/>
                </a:solidFill>
              </a:rPr>
              <a:t>Partial Match</a:t>
            </a:r>
          </a:p>
        </p:txBody>
      </p:sp>
      <p:sp>
        <p:nvSpPr>
          <p:cNvPr id="42" name="Rectangle 41"/>
          <p:cNvSpPr/>
          <p:nvPr/>
        </p:nvSpPr>
        <p:spPr>
          <a:xfrm>
            <a:off x="771492" y="5304787"/>
            <a:ext cx="992579" cy="307777"/>
          </a:xfrm>
          <a:prstGeom prst="rect">
            <a:avLst/>
          </a:prstGeom>
        </p:spPr>
        <p:txBody>
          <a:bodyPr wrap="none">
            <a:spAutoFit/>
          </a:bodyPr>
          <a:lstStyle/>
          <a:p>
            <a:pPr lvl="0" algn="ctr"/>
            <a:r>
              <a:rPr lang="en-US" sz="1400" b="1" dirty="0">
                <a:solidFill>
                  <a:srgbClr val="57AAAE"/>
                </a:solidFill>
              </a:rPr>
              <a:t>No Match</a:t>
            </a:r>
          </a:p>
        </p:txBody>
      </p:sp>
      <p:pic>
        <p:nvPicPr>
          <p:cNvPr id="43" name="Picture 42"/>
          <p:cNvPicPr>
            <a:picLocks noChangeAspect="1"/>
          </p:cNvPicPr>
          <p:nvPr/>
        </p:nvPicPr>
        <p:blipFill>
          <a:blip r:embed="rId5"/>
          <a:stretch>
            <a:fillRect/>
          </a:stretch>
        </p:blipFill>
        <p:spPr>
          <a:xfrm>
            <a:off x="1071458" y="3429003"/>
            <a:ext cx="392381" cy="442686"/>
          </a:xfrm>
          <a:prstGeom prst="rect">
            <a:avLst/>
          </a:prstGeom>
        </p:spPr>
      </p:pic>
      <p:grpSp>
        <p:nvGrpSpPr>
          <p:cNvPr id="44" name="Group 43"/>
          <p:cNvGrpSpPr/>
          <p:nvPr/>
        </p:nvGrpSpPr>
        <p:grpSpPr>
          <a:xfrm>
            <a:off x="7407343" y="730894"/>
            <a:ext cx="1235427" cy="143483"/>
            <a:chOff x="3462929" y="4029126"/>
            <a:chExt cx="1696889" cy="197077"/>
          </a:xfrm>
        </p:grpSpPr>
        <p:cxnSp>
          <p:nvCxnSpPr>
            <p:cNvPr id="45" name="Straight Connector 44"/>
            <p:cNvCxnSpPr>
              <a:endCxn id="5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37921" y="1143000"/>
            <a:ext cx="7494904" cy="3048000"/>
          </a:xfrm>
        </p:spPr>
        <p:txBody>
          <a:bodyPr>
            <a:normAutofit/>
          </a:bodyPr>
          <a:lstStyle/>
          <a:p>
            <a:pPr marL="0" indent="0">
              <a:spcBef>
                <a:spcPts val="0"/>
              </a:spcBef>
              <a:spcAft>
                <a:spcPts val="1200"/>
              </a:spcAft>
              <a:buFont typeface="Wingdings" pitchFamily="2" charset="2"/>
              <a:buNone/>
              <a:defRPr/>
            </a:pPr>
            <a:r>
              <a:rPr lang="en-US" sz="1600" dirty="0" smtClean="0">
                <a:solidFill>
                  <a:schemeClr val="tx1"/>
                </a:solidFill>
              </a:rPr>
              <a:t>An “</a:t>
            </a:r>
            <a:r>
              <a:rPr lang="en-US" sz="1600" b="1" dirty="0" smtClean="0">
                <a:solidFill>
                  <a:schemeClr val="tx2"/>
                </a:solidFill>
              </a:rPr>
              <a:t>Equivalent Match</a:t>
            </a:r>
            <a:r>
              <a:rPr lang="en-US" sz="1600" dirty="0" smtClean="0">
                <a:solidFill>
                  <a:schemeClr val="tx1"/>
                </a:solidFill>
              </a:rPr>
              <a:t>” is when the semantics and structure of the exchange and NIEM data object align </a:t>
            </a:r>
            <a:r>
              <a:rPr lang="en-US" sz="1600" b="1" dirty="0" smtClean="0">
                <a:solidFill>
                  <a:srgbClr val="1F497D"/>
                </a:solidFill>
              </a:rPr>
              <a:t>exactly or almost exactly</a:t>
            </a:r>
            <a:r>
              <a:rPr lang="en-US" sz="1600" dirty="0" smtClean="0">
                <a:solidFill>
                  <a:schemeClr val="tx1"/>
                </a:solidFill>
              </a:rPr>
              <a:t>.</a:t>
            </a:r>
          </a:p>
          <a:p>
            <a:pPr marL="285750" indent="-285750">
              <a:buClrTx/>
              <a:buFont typeface="Arial"/>
              <a:buChar char="•"/>
              <a:defRPr/>
            </a:pPr>
            <a:r>
              <a:rPr lang="en-US" sz="1600" dirty="0" smtClean="0">
                <a:solidFill>
                  <a:schemeClr val="tx1"/>
                </a:solidFill>
              </a:rPr>
              <a:t>If a NIEM object has similar semantics and structure to an exchange data object, it is probably an equivalent match</a:t>
            </a:r>
          </a:p>
          <a:p>
            <a:pPr marL="285750" indent="-285750">
              <a:buClrTx/>
              <a:buFont typeface="Arial"/>
              <a:buChar char="•"/>
              <a:defRPr/>
            </a:pPr>
            <a:r>
              <a:rPr lang="en-US" sz="1600" dirty="0" smtClean="0">
                <a:solidFill>
                  <a:schemeClr val="tx1"/>
                </a:solidFill>
              </a:rPr>
              <a:t>Even equivalent matches can be difficult to find due to complex containers and different names</a:t>
            </a:r>
            <a:endParaRPr lang="en-US" sz="1600" u="sng" dirty="0" smtClean="0">
              <a:solidFill>
                <a:schemeClr val="tx1"/>
              </a:solidFill>
            </a:endParaRPr>
          </a:p>
          <a:p>
            <a:pPr marL="285750" indent="-285750">
              <a:buClrTx/>
              <a:buFont typeface="Arial"/>
              <a:buChar char="•"/>
              <a:defRPr/>
            </a:pPr>
            <a:r>
              <a:rPr lang="en-US" sz="1600" dirty="0" smtClean="0">
                <a:solidFill>
                  <a:schemeClr val="tx1"/>
                </a:solidFill>
              </a:rPr>
              <a:t>A first check would be to verify that the NIEM data object’s definition and its containing objects logically align to the exchange object</a:t>
            </a:r>
          </a:p>
          <a:p>
            <a:pPr>
              <a:buFont typeface="Wingdings" pitchFamily="2" charset="2"/>
              <a:buNone/>
              <a:defRPr/>
            </a:pPr>
            <a:endParaRPr lang="en-US" sz="1600" dirty="0" smtClean="0">
              <a:solidFill>
                <a:schemeClr val="tx1"/>
              </a:solidFill>
            </a:endParaRPr>
          </a:p>
        </p:txBody>
      </p:sp>
      <p:sp>
        <p:nvSpPr>
          <p:cNvPr id="34819" name="Title 2"/>
          <p:cNvSpPr>
            <a:spLocks noGrp="1"/>
          </p:cNvSpPr>
          <p:nvPr>
            <p:ph type="title"/>
          </p:nvPr>
        </p:nvSpPr>
        <p:spPr/>
        <p:txBody>
          <a:bodyPr/>
          <a:lstStyle/>
          <a:p>
            <a:r>
              <a:rPr lang="en-US" dirty="0" smtClean="0"/>
              <a:t>Equivalent Match</a:t>
            </a:r>
          </a:p>
        </p:txBody>
      </p:sp>
      <p:graphicFrame>
        <p:nvGraphicFramePr>
          <p:cNvPr id="5" name="Table 4"/>
          <p:cNvGraphicFramePr>
            <a:graphicFrameLocks noGrp="1"/>
          </p:cNvGraphicFramePr>
          <p:nvPr>
            <p:extLst>
              <p:ext uri="{D42A27DB-BD31-4B8C-83A1-F6EECF244321}">
                <p14:modId xmlns:p14="http://schemas.microsoft.com/office/powerpoint/2010/main" val="1371971281"/>
              </p:ext>
            </p:extLst>
          </p:nvPr>
        </p:nvGraphicFramePr>
        <p:xfrm>
          <a:off x="1257300" y="3874453"/>
          <a:ext cx="7205980" cy="1550987"/>
        </p:xfrm>
        <a:graphic>
          <a:graphicData uri="http://schemas.openxmlformats.org/drawingml/2006/table">
            <a:tbl>
              <a:tblPr/>
              <a:tblGrid>
                <a:gridCol w="2329180"/>
                <a:gridCol w="4876800"/>
              </a:tblGrid>
              <a:tr h="453329">
                <a:tc>
                  <a:txBody>
                    <a:bodyPr/>
                    <a:lstStyle/>
                    <a:p>
                      <a:pPr algn="ctr" fontAlgn="t"/>
                      <a:r>
                        <a:rPr lang="en-US" sz="1600" b="1" i="0" u="none" strike="noStrike" dirty="0" smtClean="0">
                          <a:solidFill>
                            <a:schemeClr val="bg1"/>
                          </a:solidFill>
                          <a:latin typeface="Arial"/>
                        </a:rPr>
                        <a:t>Exchange Data</a:t>
                      </a:r>
                      <a:endParaRPr lang="en-US" sz="1600" b="1" i="0" u="none" strike="noStrike" dirty="0">
                        <a:solidFill>
                          <a:schemeClr val="bg1"/>
                        </a:solidFill>
                        <a:latin typeface="Arial"/>
                      </a:endParaRPr>
                    </a:p>
                  </a:txBody>
                  <a:tcPr marL="5508" marR="5508" marT="5510" marB="0"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600" b="1" i="0" u="none" strike="noStrike" dirty="0" smtClean="0">
                          <a:solidFill>
                            <a:schemeClr val="bg1"/>
                          </a:solidFill>
                          <a:latin typeface="Arial"/>
                        </a:rPr>
                        <a:t>NIEM Data Objects</a:t>
                      </a:r>
                      <a:endParaRPr lang="en-US" sz="1600" b="1" i="0" u="none" strike="noStrike" dirty="0">
                        <a:solidFill>
                          <a:schemeClr val="bg1"/>
                        </a:solidFill>
                        <a:latin typeface="Arial"/>
                      </a:endParaRPr>
                    </a:p>
                  </a:txBody>
                  <a:tcPr marL="5508" marR="5508" marT="5510" marB="0"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365886">
                <a:tc>
                  <a:txBody>
                    <a:bodyPr/>
                    <a:lstStyle/>
                    <a:p>
                      <a:pPr algn="l" fontAlgn="t"/>
                      <a:r>
                        <a:rPr lang="en-US" sz="1400" b="1" i="0" u="none" strike="noStrike" dirty="0" smtClean="0">
                          <a:solidFill>
                            <a:schemeClr val="tx1"/>
                          </a:solidFill>
                          <a:latin typeface="Arial"/>
                        </a:rPr>
                        <a:t>Person</a:t>
                      </a:r>
                      <a:endParaRPr lang="en-US" sz="1400" b="1" i="0" u="none" strike="noStrike" dirty="0">
                        <a:solidFill>
                          <a:schemeClr val="tx1"/>
                        </a:solidFill>
                        <a:latin typeface="Arial"/>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algn="l" fontAlgn="t"/>
                      <a:r>
                        <a:rPr lang="en-US" sz="1400" b="1" i="0" u="none" strike="noStrike" dirty="0" smtClean="0">
                          <a:solidFill>
                            <a:schemeClr val="tx1"/>
                          </a:solidFill>
                          <a:latin typeface="Courier New" pitchFamily="49" charset="0"/>
                          <a:cs typeface="Courier New" pitchFamily="49" charset="0"/>
                        </a:rPr>
                        <a:t>nc:Person</a:t>
                      </a:r>
                      <a:endParaRPr lang="en-US" sz="1400" b="1" i="0" u="none" strike="noStrike" dirty="0">
                        <a:solidFill>
                          <a:schemeClr val="tx1"/>
                        </a:solidFill>
                        <a:latin typeface="Courier New" pitchFamily="49" charset="0"/>
                        <a:cs typeface="Courier New" pitchFamily="49"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r>
              <a:tr h="365886">
                <a:tc>
                  <a:txBody>
                    <a:bodyPr/>
                    <a:lstStyle/>
                    <a:p>
                      <a:pPr algn="l" fontAlgn="t"/>
                      <a:r>
                        <a:rPr lang="en-US" sz="1400" b="1" i="0" u="none" strike="noStrike" dirty="0" smtClean="0">
                          <a:solidFill>
                            <a:schemeClr val="tx1"/>
                          </a:solidFill>
                          <a:latin typeface="Arial"/>
                        </a:rPr>
                        <a:t>Person</a:t>
                      </a:r>
                      <a:r>
                        <a:rPr lang="en-US" sz="1400" b="1" i="0" u="none" strike="noStrike" baseline="0" dirty="0" smtClean="0">
                          <a:solidFill>
                            <a:schemeClr val="tx1"/>
                          </a:solidFill>
                          <a:latin typeface="Arial"/>
                        </a:rPr>
                        <a:t> Name</a:t>
                      </a:r>
                      <a:endParaRPr lang="en-US" sz="1400" b="1" i="0" u="none" strike="noStrike" dirty="0">
                        <a:solidFill>
                          <a:schemeClr val="tx1"/>
                        </a:solidFill>
                        <a:latin typeface="Arial"/>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c>
                  <a:txBody>
                    <a:bodyPr/>
                    <a:lstStyle/>
                    <a:p>
                      <a:pPr algn="l" fontAlgn="t"/>
                      <a:r>
                        <a:rPr lang="en-US" sz="1400" b="0" i="0" u="none" strike="noStrike" dirty="0" smtClean="0">
                          <a:solidFill>
                            <a:schemeClr val="tx1"/>
                          </a:solidFill>
                          <a:latin typeface="Courier New" pitchFamily="49" charset="0"/>
                          <a:cs typeface="Courier New" pitchFamily="49" charset="0"/>
                        </a:rPr>
                        <a:t>nc:</a:t>
                      </a:r>
                      <a:r>
                        <a:rPr lang="en-US" sz="1400" b="0" i="0" u="none" strike="noStrike" baseline="0" dirty="0" smtClean="0">
                          <a:solidFill>
                            <a:schemeClr val="tx1"/>
                          </a:solidFill>
                          <a:latin typeface="Courier New" pitchFamily="49" charset="0"/>
                          <a:cs typeface="Courier New" pitchFamily="49" charset="0"/>
                        </a:rPr>
                        <a:t>Person/nc:PersonName</a:t>
                      </a:r>
                      <a:endParaRPr lang="en-US" sz="1400" b="0" i="0" u="none" strike="noStrike" dirty="0">
                        <a:solidFill>
                          <a:schemeClr val="tx1"/>
                        </a:solidFill>
                        <a:latin typeface="Courier New" pitchFamily="49" charset="0"/>
                        <a:cs typeface="Courier New" pitchFamily="49"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r>
              <a:tr h="365886">
                <a:tc>
                  <a:txBody>
                    <a:bodyPr/>
                    <a:lstStyle/>
                    <a:p>
                      <a:pPr algn="l" fontAlgn="t"/>
                      <a:r>
                        <a:rPr lang="en-US" sz="1400" b="1" i="0" u="none" strike="noStrike" dirty="0" smtClean="0">
                          <a:solidFill>
                            <a:schemeClr val="tx1"/>
                          </a:solidFill>
                          <a:latin typeface="Arial"/>
                        </a:rPr>
                        <a:t>Person First Name</a:t>
                      </a:r>
                      <a:endParaRPr lang="en-US" sz="1400" b="1" i="0" u="none" strike="noStrike" dirty="0">
                        <a:solidFill>
                          <a:schemeClr val="tx1"/>
                        </a:solidFill>
                        <a:latin typeface="Arial"/>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solidFill>
                      <a:srgbClr val="BFBFBF"/>
                    </a:solidFill>
                  </a:tcPr>
                </a:tc>
                <a:tc>
                  <a:txBody>
                    <a:bodyPr/>
                    <a:lstStyle/>
                    <a:p>
                      <a:pPr algn="l" fontAlgn="t"/>
                      <a:r>
                        <a:rPr lang="en-US" sz="1400" b="0" i="0" u="none" strike="noStrike" dirty="0" smtClean="0">
                          <a:solidFill>
                            <a:schemeClr val="tx1"/>
                          </a:solidFill>
                          <a:latin typeface="Courier New" pitchFamily="49" charset="0"/>
                          <a:cs typeface="Courier New" pitchFamily="49" charset="0"/>
                        </a:rPr>
                        <a:t>nc:</a:t>
                      </a:r>
                      <a:r>
                        <a:rPr lang="en-US" sz="1400" b="0" i="0" u="none" strike="noStrike" baseline="0" dirty="0" smtClean="0">
                          <a:solidFill>
                            <a:schemeClr val="tx1"/>
                          </a:solidFill>
                          <a:latin typeface="Courier New" pitchFamily="49" charset="0"/>
                          <a:cs typeface="Courier New" pitchFamily="49" charset="0"/>
                        </a:rPr>
                        <a:t>Person/nc:PersonName/nc:PersonGivenName</a:t>
                      </a:r>
                      <a:endParaRPr lang="en-US" sz="1400" b="0" i="0" u="none" strike="noStrike" dirty="0">
                        <a:solidFill>
                          <a:schemeClr val="tx1"/>
                        </a:solidFill>
                        <a:latin typeface="Courier New" pitchFamily="49" charset="0"/>
                        <a:cs typeface="Courier New" pitchFamily="49"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solidFill>
                      <a:srgbClr val="BFBFBF"/>
                    </a:solidFill>
                  </a:tcPr>
                </a:tc>
              </a:tr>
            </a:tbl>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34</a:t>
            </a:fld>
            <a:endParaRPr lang="en-US" dirty="0"/>
          </a:p>
        </p:txBody>
      </p:sp>
      <p:sp>
        <p:nvSpPr>
          <p:cNvPr id="6" name="Oval 5"/>
          <p:cNvSpPr/>
          <p:nvPr/>
        </p:nvSpPr>
        <p:spPr>
          <a:xfrm>
            <a:off x="364184" y="117104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485641" y="1289185"/>
            <a:ext cx="414482" cy="414482"/>
          </a:xfrm>
          <a:prstGeom prst="rect">
            <a:avLst/>
          </a:prstGeom>
        </p:spPr>
      </p:pic>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09039" y="1143000"/>
            <a:ext cx="7423785" cy="3042920"/>
          </a:xfrm>
        </p:spPr>
        <p:txBody>
          <a:bodyPr>
            <a:normAutofit/>
          </a:bodyPr>
          <a:lstStyle/>
          <a:p>
            <a:pPr marL="0" indent="0">
              <a:spcAft>
                <a:spcPts val="1200"/>
              </a:spcAft>
              <a:buFont typeface="Wingdings" pitchFamily="2" charset="2"/>
              <a:buNone/>
              <a:defRPr/>
            </a:pPr>
            <a:r>
              <a:rPr lang="en-US" sz="1600" dirty="0" smtClean="0">
                <a:solidFill>
                  <a:srgbClr val="686868"/>
                </a:solidFill>
              </a:rPr>
              <a:t>A “</a:t>
            </a:r>
            <a:r>
              <a:rPr lang="en-US" sz="1600" b="1" dirty="0" smtClean="0">
                <a:solidFill>
                  <a:schemeClr val="tx2"/>
                </a:solidFill>
              </a:rPr>
              <a:t>Partial Match</a:t>
            </a:r>
            <a:r>
              <a:rPr lang="en-US" sz="1600" dirty="0" smtClean="0">
                <a:solidFill>
                  <a:srgbClr val="686868"/>
                </a:solidFill>
              </a:rPr>
              <a:t>” is when the semantics or structure of an exchange and NIEM data objects </a:t>
            </a:r>
            <a:r>
              <a:rPr lang="en-US" sz="1600" b="1" dirty="0" smtClean="0">
                <a:solidFill>
                  <a:srgbClr val="1F497D"/>
                </a:solidFill>
              </a:rPr>
              <a:t>do not exactly fit</a:t>
            </a:r>
            <a:r>
              <a:rPr lang="en-US" sz="1600" dirty="0" smtClean="0">
                <a:solidFill>
                  <a:srgbClr val="686868"/>
                </a:solidFill>
              </a:rPr>
              <a:t>.</a:t>
            </a:r>
          </a:p>
          <a:p>
            <a:pPr marL="285750" indent="-285750">
              <a:buClrTx/>
              <a:buFont typeface="Arial"/>
              <a:buChar char="•"/>
              <a:defRPr/>
            </a:pPr>
            <a:r>
              <a:rPr lang="en-US" sz="1600" dirty="0" smtClean="0">
                <a:solidFill>
                  <a:srgbClr val="686868"/>
                </a:solidFill>
              </a:rPr>
              <a:t>These are the most difficult mappings to find in the NIEM data model; it is the gray area that exists between equivalent and no match</a:t>
            </a:r>
          </a:p>
          <a:p>
            <a:pPr marL="285750" indent="-285750">
              <a:buClrTx/>
              <a:buFont typeface="Arial"/>
              <a:buChar char="•"/>
              <a:defRPr/>
            </a:pPr>
            <a:r>
              <a:rPr lang="en-US" sz="1600" dirty="0" smtClean="0">
                <a:solidFill>
                  <a:srgbClr val="686868"/>
                </a:solidFill>
              </a:rPr>
              <a:t>Most partial matches can be categorized into three categories: semantic, structural, and container conflicts</a:t>
            </a:r>
          </a:p>
          <a:p>
            <a:pPr marL="285750" indent="-285750">
              <a:buClrTx/>
              <a:buFont typeface="Arial"/>
              <a:buChar char="•"/>
              <a:defRPr/>
            </a:pPr>
            <a:r>
              <a:rPr lang="en-US" sz="1600" dirty="0" smtClean="0">
                <a:solidFill>
                  <a:srgbClr val="686868"/>
                </a:solidFill>
              </a:rPr>
              <a:t>Mitigations exist for each of these three categorizes that will maintain the integrity of the NIEM data model</a:t>
            </a:r>
          </a:p>
          <a:p>
            <a:pPr marL="285750" indent="-285750">
              <a:buClrTx/>
              <a:buFont typeface="Arial"/>
              <a:buChar char="•"/>
              <a:defRPr/>
            </a:pPr>
            <a:r>
              <a:rPr lang="en-US" sz="1600" dirty="0" smtClean="0">
                <a:solidFill>
                  <a:srgbClr val="686868"/>
                </a:solidFill>
              </a:rPr>
              <a:t>Even with these mitigations, there are cases where an exchange object simply will not map to the NIEM data model</a:t>
            </a:r>
          </a:p>
        </p:txBody>
      </p:sp>
      <p:sp>
        <p:nvSpPr>
          <p:cNvPr id="35843" name="Title 2"/>
          <p:cNvSpPr>
            <a:spLocks noGrp="1"/>
          </p:cNvSpPr>
          <p:nvPr>
            <p:ph type="title"/>
          </p:nvPr>
        </p:nvSpPr>
        <p:spPr/>
        <p:txBody>
          <a:bodyPr/>
          <a:lstStyle/>
          <a:p>
            <a:r>
              <a:rPr lang="en-US" dirty="0" smtClean="0"/>
              <a:t>Partial Match</a:t>
            </a:r>
          </a:p>
        </p:txBody>
      </p:sp>
      <p:sp>
        <p:nvSpPr>
          <p:cNvPr id="3" name="Slide Number Placeholder 2"/>
          <p:cNvSpPr>
            <a:spLocks noGrp="1"/>
          </p:cNvSpPr>
          <p:nvPr>
            <p:ph type="sldNum" sz="quarter" idx="4"/>
          </p:nvPr>
        </p:nvSpPr>
        <p:spPr/>
        <p:txBody>
          <a:bodyPr/>
          <a:lstStyle/>
          <a:p>
            <a:fld id="{6E6030FC-FB78-5E4D-92EA-5D9433591EA9}" type="slidenum">
              <a:rPr lang="en-US" smtClean="0"/>
              <a:pPr/>
              <a:t>35</a:t>
            </a:fld>
            <a:endParaRPr lang="en-US" dirty="0"/>
          </a:p>
        </p:txBody>
      </p:sp>
      <p:sp>
        <p:nvSpPr>
          <p:cNvPr id="8" name="Rounded Rectangle 7"/>
          <p:cNvSpPr/>
          <p:nvPr/>
        </p:nvSpPr>
        <p:spPr bwMode="auto">
          <a:xfrm>
            <a:off x="1482218" y="4637826"/>
            <a:ext cx="6767701"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1600" b="1" spc="-50" dirty="0">
                <a:solidFill>
                  <a:srgbClr val="304776"/>
                </a:solidFill>
                <a:cs typeface="Arial"/>
              </a:rPr>
              <a:t>When mapping, be conservative in extending NIEM data objects to maintain the integrity of the NIEM data model</a:t>
            </a:r>
          </a:p>
        </p:txBody>
      </p:sp>
      <p:grpSp>
        <p:nvGrpSpPr>
          <p:cNvPr id="9" name="Group 8"/>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Oval 16"/>
          <p:cNvSpPr/>
          <p:nvPr/>
        </p:nvSpPr>
        <p:spPr>
          <a:xfrm>
            <a:off x="337736" y="109040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stretch>
            <a:fillRect/>
          </a:stretch>
        </p:blipFill>
        <p:spPr>
          <a:xfrm>
            <a:off x="465890" y="1200153"/>
            <a:ext cx="392381" cy="44268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72935718"/>
              </p:ext>
            </p:extLst>
          </p:nvPr>
        </p:nvGraphicFramePr>
        <p:xfrm>
          <a:off x="426719" y="1300481"/>
          <a:ext cx="8279765" cy="4443011"/>
        </p:xfrm>
        <a:graphic>
          <a:graphicData uri="http://schemas.openxmlformats.org/drawingml/2006/table">
            <a:tbl>
              <a:tblPr firstRow="1" bandRow="1">
                <a:tableStyleId>{073A0DAA-6AF3-43AB-8588-CEC1D06C72B9}</a:tableStyleId>
              </a:tblPr>
              <a:tblGrid>
                <a:gridCol w="2759921"/>
                <a:gridCol w="3153200"/>
                <a:gridCol w="2366644"/>
              </a:tblGrid>
              <a:tr h="568959">
                <a:tc>
                  <a:txBody>
                    <a:bodyPr/>
                    <a:lstStyle/>
                    <a:p>
                      <a:pPr algn="ctr"/>
                      <a:r>
                        <a:rPr lang="en-US" sz="1600" dirty="0" smtClean="0"/>
                        <a:t>Conflict Description</a:t>
                      </a:r>
                      <a:endParaRPr lang="en-US" sz="1600" dirty="0">
                        <a:latin typeface="Arial" pitchFamily="34" charset="0"/>
                        <a:cs typeface="Arial" pitchFamily="34" charset="0"/>
                      </a:endParaRPr>
                    </a:p>
                  </a:txBody>
                  <a:tcPr marL="91433" marR="91433" marT="45719" marB="45719"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t>Example(s)</a:t>
                      </a:r>
                      <a:endParaRPr lang="en-US" sz="1600" dirty="0">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t>Mitigation</a:t>
                      </a:r>
                      <a:endParaRPr lang="en-US" sz="1600" dirty="0">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1006679">
                <a:tc>
                  <a:txBody>
                    <a:bodyPr/>
                    <a:lstStyle/>
                    <a:p>
                      <a:r>
                        <a:rPr kumimoji="0" lang="en-US" sz="1400" b="1" u="none" strike="noStrike" kern="1200" cap="none" spc="0" normalizeH="0" baseline="0" noProof="0" dirty="0" smtClean="0">
                          <a:ln>
                            <a:noFill/>
                          </a:ln>
                          <a:solidFill>
                            <a:srgbClr val="1F497D"/>
                          </a:solidFill>
                          <a:effectLst/>
                          <a:uLnTx/>
                          <a:uFillTx/>
                        </a:rPr>
                        <a:t>Semantic: </a:t>
                      </a:r>
                      <a:r>
                        <a:rPr kumimoji="0" lang="en-US" sz="1400" b="1" u="none" strike="noStrike" kern="1200" cap="none" spc="0" normalizeH="0" baseline="0" noProof="0" dirty="0" smtClean="0">
                          <a:ln>
                            <a:noFill/>
                          </a:ln>
                          <a:effectLst/>
                          <a:uLnTx/>
                          <a:uFillTx/>
                        </a:rPr>
                        <a:t>Occurs when there is a </a:t>
                      </a:r>
                      <a:r>
                        <a:rPr kumimoji="0" lang="en-US" sz="1400" b="1" i="0" u="none" strike="noStrike" kern="1200" cap="none" spc="0" normalizeH="0" baseline="0" noProof="0" dirty="0" smtClean="0">
                          <a:ln>
                            <a:noFill/>
                          </a:ln>
                          <a:effectLst/>
                          <a:uLnTx/>
                          <a:uFillTx/>
                        </a:rPr>
                        <a:t>small</a:t>
                      </a:r>
                      <a:r>
                        <a:rPr kumimoji="0" lang="en-US" sz="1400" b="1" u="none" strike="noStrike" kern="1200" cap="none" spc="0" normalizeH="0" baseline="0" noProof="0" dirty="0" smtClean="0">
                          <a:ln>
                            <a:noFill/>
                          </a:ln>
                          <a:effectLst/>
                          <a:uLnTx/>
                          <a:uFillTx/>
                        </a:rPr>
                        <a:t> discrepancy in definition or name</a:t>
                      </a:r>
                      <a:endParaRPr lang="en-US" sz="1400" b="1" dirty="0">
                        <a:latin typeface="Arial" pitchFamily="34" charset="0"/>
                        <a:cs typeface="Arial" pitchFamily="34" charset="0"/>
                      </a:endParaRPr>
                    </a:p>
                  </a:txBody>
                  <a:tcPr marL="91433" marR="91433" marT="45719" marB="45719"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2857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400" u="none" strike="noStrike" kern="1200" cap="none" spc="0" normalizeH="0" baseline="0" noProof="0" dirty="0" err="1" smtClean="0">
                          <a:ln>
                            <a:noFill/>
                          </a:ln>
                          <a:solidFill>
                            <a:schemeClr val="dk1"/>
                          </a:solidFill>
                          <a:effectLst/>
                          <a:uLnTx/>
                          <a:uFillTx/>
                          <a:latin typeface="+mn-lt"/>
                          <a:ea typeface="+mn-ea"/>
                          <a:cs typeface="+mn-cs"/>
                        </a:rPr>
                        <a:t>nc:Date</a:t>
                      </a:r>
                      <a:r>
                        <a:rPr kumimoji="0" lang="en-US" sz="1400" u="none" strike="noStrike" kern="1200" cap="none" spc="0" normalizeH="0" baseline="0" noProof="0" dirty="0" smtClean="0">
                          <a:ln>
                            <a:noFill/>
                          </a:ln>
                          <a:solidFill>
                            <a:schemeClr val="dk1"/>
                          </a:solidFill>
                          <a:effectLst/>
                          <a:uLnTx/>
                          <a:uFillTx/>
                          <a:latin typeface="+mn-lt"/>
                          <a:ea typeface="+mn-ea"/>
                          <a:cs typeface="+mn-cs"/>
                        </a:rPr>
                        <a:t> does not align exactly with local-ns:EntryDate</a:t>
                      </a:r>
                    </a:p>
                  </a:txBody>
                  <a:tcPr marL="91433" marR="91433" marT="45719" marB="45719"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r>
                        <a:rPr kumimoji="0" lang="en-US" sz="1400" u="none" strike="noStrike" kern="1200" cap="none" spc="0" normalizeH="0" baseline="0" noProof="0" dirty="0" smtClean="0">
                          <a:ln>
                            <a:noFill/>
                          </a:ln>
                          <a:effectLst/>
                          <a:uLnTx/>
                          <a:uFillTx/>
                        </a:rPr>
                        <a:t>Reuse the NIEM data type and create a local element</a:t>
                      </a:r>
                      <a:endParaRPr lang="en-US" sz="1400" dirty="0">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1543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smtClean="0">
                          <a:ln>
                            <a:noFill/>
                          </a:ln>
                          <a:solidFill>
                            <a:srgbClr val="1F497D"/>
                          </a:solidFill>
                          <a:effectLst/>
                          <a:uLnTx/>
                          <a:uFillTx/>
                        </a:rPr>
                        <a:t>Structural: </a:t>
                      </a:r>
                      <a:r>
                        <a:rPr kumimoji="0" lang="en-US" sz="1400" b="1" u="none" strike="noStrike" kern="1200" cap="none" spc="0" normalizeH="0" baseline="0" noProof="0" dirty="0" smtClean="0">
                          <a:ln>
                            <a:noFill/>
                          </a:ln>
                          <a:effectLst/>
                          <a:uLnTx/>
                          <a:uFillTx/>
                        </a:rPr>
                        <a:t>Occurs when the NIEM data object has constraints that disallow a direct mapping of the exchange data object</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txBody>
                  <a:tcPr marL="91433" marR="91433" marT="45719" marB="45719"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2857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400" u="none" strike="noStrike" kern="1200" cap="none" spc="0" normalizeH="0" baseline="0" noProof="0" dirty="0" smtClean="0">
                          <a:ln>
                            <a:noFill/>
                          </a:ln>
                          <a:effectLst/>
                          <a:uLnTx/>
                          <a:uFillTx/>
                        </a:rPr>
                        <a:t>Data type mismatches</a:t>
                      </a:r>
                    </a:p>
                    <a:p>
                      <a:pPr marL="2857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400" u="none" strike="noStrike" kern="1200" cap="none" spc="0" normalizeH="0" baseline="0" noProof="0" dirty="0" smtClean="0">
                          <a:ln>
                            <a:noFill/>
                          </a:ln>
                          <a:effectLst/>
                          <a:uLnTx/>
                          <a:uFillTx/>
                        </a:rPr>
                        <a:t>Code lists (enumeration facets) do not have all necessary entries</a:t>
                      </a:r>
                      <a:endPar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r>
                        <a:rPr kumimoji="0" lang="en-US" sz="1400" u="none" strike="noStrike" kern="1200" cap="none" spc="0" normalizeH="0" baseline="0" noProof="0" dirty="0" smtClean="0">
                          <a:ln>
                            <a:noFill/>
                          </a:ln>
                          <a:effectLst/>
                          <a:uLnTx/>
                          <a:uFillTx/>
                        </a:rPr>
                        <a:t>Reuse the NIEM element and either create a new data type or extend a NIEM base type</a:t>
                      </a:r>
                      <a:endParaRPr lang="en-US" sz="1400" dirty="0">
                        <a:solidFill>
                          <a:schemeClr val="tx1"/>
                        </a:solidFill>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13242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smtClean="0">
                          <a:ln>
                            <a:noFill/>
                          </a:ln>
                          <a:solidFill>
                            <a:srgbClr val="1F497D"/>
                          </a:solidFill>
                          <a:effectLst/>
                          <a:uLnTx/>
                          <a:uFillTx/>
                        </a:rPr>
                        <a:t>Container: </a:t>
                      </a:r>
                      <a:r>
                        <a:rPr kumimoji="0" lang="en-US" sz="1400" b="1" u="none" strike="noStrike" kern="1200" cap="none" spc="0" normalizeH="0" baseline="0" noProof="0" dirty="0" smtClean="0">
                          <a:ln>
                            <a:noFill/>
                          </a:ln>
                          <a:effectLst/>
                          <a:uLnTx/>
                          <a:uFillTx/>
                        </a:rPr>
                        <a:t>Occurs when an exchange data object hierarchy does not match the hierarchy of a desired NIEM data object</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txBody>
                  <a:tcPr marL="91433" marR="91433" marT="45719" marB="45719"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tcPr>
                </a:tc>
                <a:tc>
                  <a:txBody>
                    <a:bodyPr/>
                    <a:lstStyle/>
                    <a:p>
                      <a:pPr marL="2857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400" u="none" strike="noStrike" kern="1200" cap="none" spc="0" normalizeH="0" baseline="0" noProof="0" dirty="0" smtClean="0">
                          <a:ln>
                            <a:noFill/>
                          </a:ln>
                          <a:effectLst/>
                          <a:uLnTx/>
                          <a:uFillTx/>
                        </a:rPr>
                        <a:t>Data object contains (or is contained within) elements or types that do not make logical sense or align well</a:t>
                      </a:r>
                      <a:endPar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tcPr>
                </a:tc>
                <a:tc>
                  <a:txBody>
                    <a:bodyPr/>
                    <a:lstStyle/>
                    <a:p>
                      <a:r>
                        <a:rPr kumimoji="0" lang="en-US" sz="1400" u="none" strike="noStrike" kern="1200" cap="none" spc="0" normalizeH="0" baseline="0" noProof="0" dirty="0" smtClean="0">
                          <a:ln>
                            <a:noFill/>
                          </a:ln>
                          <a:effectLst/>
                          <a:uLnTx/>
                          <a:uFillTx/>
                        </a:rPr>
                        <a:t>Reuse the NIEM element and/or type but create local elements and/or types to contain them</a:t>
                      </a:r>
                      <a:endParaRPr lang="en-US" sz="1400" dirty="0">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tcPr>
                </a:tc>
              </a:tr>
            </a:tbl>
          </a:graphicData>
        </a:graphic>
      </p:graphicFrame>
      <p:sp>
        <p:nvSpPr>
          <p:cNvPr id="36866" name="Title 2"/>
          <p:cNvSpPr>
            <a:spLocks noGrp="1"/>
          </p:cNvSpPr>
          <p:nvPr>
            <p:ph type="title"/>
          </p:nvPr>
        </p:nvSpPr>
        <p:spPr/>
        <p:txBody>
          <a:bodyPr/>
          <a:lstStyle/>
          <a:p>
            <a:r>
              <a:rPr lang="en-US" smtClean="0"/>
              <a:t>Partial Match Types</a:t>
            </a:r>
          </a:p>
        </p:txBody>
      </p:sp>
      <p:sp>
        <p:nvSpPr>
          <p:cNvPr id="2" name="Slide Number Placeholder 1"/>
          <p:cNvSpPr>
            <a:spLocks noGrp="1"/>
          </p:cNvSpPr>
          <p:nvPr>
            <p:ph type="sldNum" sz="quarter" idx="4"/>
          </p:nvPr>
        </p:nvSpPr>
        <p:spPr/>
        <p:txBody>
          <a:bodyPr/>
          <a:lstStyle/>
          <a:p>
            <a:fld id="{6E6030FC-FB78-5E4D-92EA-5D9433591EA9}" type="slidenum">
              <a:rPr lang="en-US" smtClean="0"/>
              <a:pPr/>
              <a:t>36</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09039" y="1137920"/>
            <a:ext cx="7464425" cy="3708400"/>
          </a:xfrm>
        </p:spPr>
        <p:txBody>
          <a:bodyPr>
            <a:normAutofit/>
          </a:bodyPr>
          <a:lstStyle/>
          <a:p>
            <a:pPr marL="0" indent="0">
              <a:spcAft>
                <a:spcPts val="1200"/>
              </a:spcAft>
              <a:buFont typeface="Wingdings" pitchFamily="2" charset="2"/>
              <a:buNone/>
              <a:defRPr/>
            </a:pPr>
            <a:r>
              <a:rPr lang="en-US" sz="1600" dirty="0" smtClean="0"/>
              <a:t>A “</a:t>
            </a:r>
            <a:r>
              <a:rPr lang="en-US" sz="1600" b="1" dirty="0" smtClean="0">
                <a:solidFill>
                  <a:srgbClr val="1F497D"/>
                </a:solidFill>
              </a:rPr>
              <a:t>No Match</a:t>
            </a:r>
            <a:r>
              <a:rPr lang="en-US" sz="1600" dirty="0" smtClean="0"/>
              <a:t>” is when an exchange data does not map to NIEM.</a:t>
            </a:r>
          </a:p>
          <a:p>
            <a:pPr marL="285750" indent="-285750">
              <a:buClr>
                <a:srgbClr val="666869"/>
              </a:buClr>
              <a:buFont typeface="Arial"/>
              <a:buChar char="•"/>
              <a:defRPr/>
            </a:pPr>
            <a:r>
              <a:rPr lang="en-US" sz="1600" dirty="0" smtClean="0"/>
              <a:t>Similar to some partial matches, the result is an extension to NIEM contained in an IEPD extension schema</a:t>
            </a:r>
          </a:p>
          <a:p>
            <a:pPr marL="285750" indent="-285750">
              <a:buClr>
                <a:srgbClr val="666869"/>
              </a:buClr>
              <a:buFont typeface="Arial"/>
              <a:buChar char="•"/>
              <a:defRPr/>
            </a:pPr>
            <a:r>
              <a:rPr lang="en-US" sz="1600" dirty="0" smtClean="0"/>
              <a:t>When a “no match” occurs, a new element is created for the exchange object</a:t>
            </a:r>
          </a:p>
          <a:p>
            <a:pPr marL="285750" indent="-285750">
              <a:buClr>
                <a:srgbClr val="666869"/>
              </a:buClr>
              <a:buFont typeface="Arial"/>
              <a:buChar char="•"/>
              <a:defRPr/>
            </a:pPr>
            <a:r>
              <a:rPr lang="en-US" sz="1600" dirty="0" smtClean="0"/>
              <a:t>A number of obvious cases will almost always have “no match”</a:t>
            </a:r>
          </a:p>
          <a:p>
            <a:pPr marL="742950" lvl="1" indent="-285750">
              <a:buClrTx/>
              <a:buFont typeface="Courier New"/>
              <a:buChar char="o"/>
              <a:defRPr/>
            </a:pPr>
            <a:r>
              <a:rPr lang="en-US" sz="1600" dirty="0" smtClean="0"/>
              <a:t>Specific local information, such as code tables (enumeration facets)</a:t>
            </a:r>
          </a:p>
          <a:p>
            <a:pPr marL="742950" lvl="1" indent="-285750">
              <a:buClrTx/>
              <a:buFont typeface="Courier New"/>
              <a:buChar char="o"/>
              <a:defRPr/>
            </a:pPr>
            <a:r>
              <a:rPr lang="en-US" sz="1600" dirty="0" smtClean="0"/>
              <a:t>A “new” government or private sector issue or data object that has not made it into the model</a:t>
            </a:r>
          </a:p>
          <a:p>
            <a:pPr marL="742950" lvl="1" indent="-285750">
              <a:buClrTx/>
              <a:buFont typeface="Courier New"/>
              <a:buChar char="o"/>
              <a:defRPr/>
            </a:pPr>
            <a:r>
              <a:rPr lang="en-US" sz="1600" dirty="0" smtClean="0"/>
              <a:t>Uncommon data, such as something very specific to a particular organization</a:t>
            </a:r>
          </a:p>
        </p:txBody>
      </p:sp>
      <p:sp>
        <p:nvSpPr>
          <p:cNvPr id="37891" name="Title 2"/>
          <p:cNvSpPr>
            <a:spLocks noGrp="1"/>
          </p:cNvSpPr>
          <p:nvPr>
            <p:ph type="title"/>
          </p:nvPr>
        </p:nvSpPr>
        <p:spPr/>
        <p:txBody>
          <a:bodyPr/>
          <a:lstStyle/>
          <a:p>
            <a:r>
              <a:rPr lang="en-US" smtClean="0"/>
              <a:t>No Match</a:t>
            </a:r>
          </a:p>
        </p:txBody>
      </p:sp>
      <p:sp>
        <p:nvSpPr>
          <p:cNvPr id="37910" name="TextBox 4"/>
          <p:cNvSpPr txBox="1">
            <a:spLocks noChangeArrowheads="1"/>
          </p:cNvSpPr>
          <p:nvPr/>
        </p:nvSpPr>
        <p:spPr bwMode="auto">
          <a:xfrm>
            <a:off x="1275080" y="5801360"/>
            <a:ext cx="8382000" cy="276999"/>
          </a:xfrm>
          <a:prstGeom prst="rect">
            <a:avLst/>
          </a:prstGeom>
          <a:noFill/>
          <a:ln w="9525">
            <a:noFill/>
            <a:miter lim="800000"/>
            <a:headEnd/>
            <a:tailEnd/>
          </a:ln>
        </p:spPr>
        <p:txBody>
          <a:bodyPr>
            <a:spAutoFit/>
          </a:bodyPr>
          <a:lstStyle/>
          <a:p>
            <a:r>
              <a:rPr lang="en-US" sz="1200" i="1"/>
              <a:t>* The mapping value is intended to show the difference between a Partial Match and No Match</a:t>
            </a:r>
          </a:p>
        </p:txBody>
      </p:sp>
      <p:sp>
        <p:nvSpPr>
          <p:cNvPr id="3" name="Slide Number Placeholder 2"/>
          <p:cNvSpPr>
            <a:spLocks noGrp="1"/>
          </p:cNvSpPr>
          <p:nvPr>
            <p:ph type="sldNum" sz="quarter" idx="4"/>
          </p:nvPr>
        </p:nvSpPr>
        <p:spPr/>
        <p:txBody>
          <a:bodyPr/>
          <a:lstStyle/>
          <a:p>
            <a:fld id="{6E6030FC-FB78-5E4D-92EA-5D9433591EA9}" type="slidenum">
              <a:rPr lang="en-US" smtClean="0"/>
              <a:pPr/>
              <a:t>37</a:t>
            </a:fld>
            <a:endParaRPr lang="en-US" dirty="0"/>
          </a:p>
        </p:txBody>
      </p:sp>
      <p:sp>
        <p:nvSpPr>
          <p:cNvPr id="7" name="Oval 6"/>
          <p:cNvSpPr/>
          <p:nvPr/>
        </p:nvSpPr>
        <p:spPr>
          <a:xfrm>
            <a:off x="364184" y="117104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stretch>
            <a:fillRect/>
          </a:stretch>
        </p:blipFill>
        <p:spPr>
          <a:xfrm>
            <a:off x="497013" y="1300557"/>
            <a:ext cx="391738" cy="391738"/>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863205042"/>
              </p:ext>
            </p:extLst>
          </p:nvPr>
        </p:nvGraphicFramePr>
        <p:xfrm>
          <a:off x="1297940" y="4443413"/>
          <a:ext cx="7205981" cy="1307178"/>
        </p:xfrm>
        <a:graphic>
          <a:graphicData uri="http://schemas.openxmlformats.org/drawingml/2006/table">
            <a:tbl>
              <a:tblPr/>
              <a:tblGrid>
                <a:gridCol w="1760225"/>
                <a:gridCol w="1760225"/>
                <a:gridCol w="3685531"/>
              </a:tblGrid>
              <a:tr h="402027">
                <a:tc>
                  <a:txBody>
                    <a:bodyPr/>
                    <a:lstStyle/>
                    <a:p>
                      <a:pPr algn="ctr" fontAlgn="t"/>
                      <a:r>
                        <a:rPr lang="en-US" sz="1600" b="1" i="0" u="none" strike="noStrike" dirty="0" smtClean="0">
                          <a:solidFill>
                            <a:schemeClr val="bg1"/>
                          </a:solidFill>
                          <a:latin typeface="Arial"/>
                        </a:rPr>
                        <a:t>Exchange Data</a:t>
                      </a:r>
                      <a:endParaRPr lang="en-US" sz="1600" b="1" i="0" u="none" strike="noStrike" dirty="0">
                        <a:solidFill>
                          <a:schemeClr val="bg1"/>
                        </a:solidFill>
                        <a:latin typeface="Arial"/>
                      </a:endParaRPr>
                    </a:p>
                  </a:txBody>
                  <a:tcPr marL="5508" marR="5508" marT="5510" marB="0"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600" b="1" i="0" u="none" strike="noStrike" dirty="0">
                          <a:solidFill>
                            <a:schemeClr val="bg1"/>
                          </a:solidFill>
                          <a:latin typeface="Arial"/>
                        </a:rPr>
                        <a:t>Mapping Value*</a:t>
                      </a:r>
                    </a:p>
                  </a:txBody>
                  <a:tcPr marL="5508" marR="5508" marT="551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600" b="1" i="0" u="none" strike="noStrike" dirty="0" smtClean="0">
                          <a:solidFill>
                            <a:schemeClr val="bg1"/>
                          </a:solidFill>
                          <a:latin typeface="Arial"/>
                        </a:rPr>
                        <a:t>NIEM Data Objects</a:t>
                      </a:r>
                      <a:endParaRPr lang="en-US" sz="1600" b="1" i="0" u="none" strike="noStrike" dirty="0">
                        <a:solidFill>
                          <a:schemeClr val="bg1"/>
                        </a:solidFill>
                        <a:latin typeface="Arial"/>
                      </a:endParaRPr>
                    </a:p>
                  </a:txBody>
                  <a:tcPr marL="5508" marR="5508" marT="5510" marB="0"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386960">
                <a:tc>
                  <a:txBody>
                    <a:bodyPr/>
                    <a:lstStyle/>
                    <a:p>
                      <a:pPr algn="l" fontAlgn="t"/>
                      <a:r>
                        <a:rPr lang="en-US" sz="1400" b="0" i="0" u="none" strike="noStrike" dirty="0" smtClean="0">
                          <a:solidFill>
                            <a:schemeClr val="tx1"/>
                          </a:solidFill>
                          <a:latin typeface="+mj-lt"/>
                          <a:cs typeface="Calibri" pitchFamily="34" charset="0"/>
                        </a:rPr>
                        <a:t>Cargo Ship</a:t>
                      </a:r>
                      <a:endParaRPr lang="en-US" sz="1400" b="0" i="0" u="none" strike="noStrike" dirty="0">
                        <a:solidFill>
                          <a:schemeClr val="tx1"/>
                        </a:solidFill>
                        <a:latin typeface="+mj-lt"/>
                        <a:cs typeface="Calibri" pitchFamily="34" charset="0"/>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algn="l" fontAlgn="t"/>
                      <a:r>
                        <a:rPr lang="en-US" sz="1400" b="0" i="0" u="none" strike="noStrike" dirty="0">
                          <a:solidFill>
                            <a:schemeClr val="tx1"/>
                          </a:solidFill>
                          <a:latin typeface="+mj-lt"/>
                          <a:cs typeface="Calibri" pitchFamily="34" charset="0"/>
                        </a:rPr>
                        <a:t>Partial Match</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algn="l" fontAlgn="t"/>
                      <a:r>
                        <a:rPr lang="en-US" sz="1400" b="0" i="0" u="none" strike="noStrike" dirty="0" smtClean="0">
                          <a:solidFill>
                            <a:schemeClr val="tx1"/>
                          </a:solidFill>
                          <a:latin typeface="+mj-lt"/>
                          <a:cs typeface="Calibri" pitchFamily="34" charset="0"/>
                        </a:rPr>
                        <a:t>nc:Vessel</a:t>
                      </a:r>
                      <a:endParaRPr lang="en-US" sz="1400" b="0" i="0" u="none" strike="noStrike" dirty="0">
                        <a:solidFill>
                          <a:schemeClr val="tx1"/>
                        </a:solidFill>
                        <a:latin typeface="+mj-lt"/>
                        <a:cs typeface="Calibri" pitchFamily="34"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r>
              <a:tr h="489200">
                <a:tc>
                  <a:txBody>
                    <a:bodyPr/>
                    <a:lstStyle/>
                    <a:p>
                      <a:pPr algn="l" fontAlgn="t"/>
                      <a:r>
                        <a:rPr lang="en-US" sz="1400" b="0" i="0" u="none" strike="noStrike" dirty="0" smtClean="0">
                          <a:solidFill>
                            <a:schemeClr val="tx1"/>
                          </a:solidFill>
                          <a:latin typeface="+mj-lt"/>
                          <a:cs typeface="Calibri" pitchFamily="34" charset="0"/>
                        </a:rPr>
                        <a:t>Hazmat Indicator</a:t>
                      </a:r>
                      <a:endParaRPr lang="en-US" sz="1400" b="0" i="0" u="none" strike="noStrike" dirty="0">
                        <a:solidFill>
                          <a:schemeClr val="tx1"/>
                        </a:solidFill>
                        <a:latin typeface="+mj-lt"/>
                        <a:cs typeface="Calibri" pitchFamily="34" charset="0"/>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c>
                  <a:txBody>
                    <a:bodyPr/>
                    <a:lstStyle/>
                    <a:p>
                      <a:pPr algn="l" fontAlgn="t"/>
                      <a:r>
                        <a:rPr lang="en-US" sz="1400" b="0" i="0" u="none" strike="noStrike" dirty="0">
                          <a:solidFill>
                            <a:schemeClr val="tx1"/>
                          </a:solidFill>
                          <a:latin typeface="+mj-lt"/>
                          <a:cs typeface="Calibri" pitchFamily="34" charset="0"/>
                        </a:rPr>
                        <a:t>No Match</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c>
                  <a:txBody>
                    <a:bodyPr/>
                    <a:lstStyle/>
                    <a:p>
                      <a:pPr algn="l" fontAlgn="t"/>
                      <a:r>
                        <a:rPr lang="en-US" sz="1400" b="0" i="0" u="none" strike="noStrike" dirty="0" smtClean="0">
                          <a:solidFill>
                            <a:schemeClr val="tx1"/>
                          </a:solidFill>
                          <a:latin typeface="+mj-lt"/>
                          <a:cs typeface="Calibri" pitchFamily="34" charset="0"/>
                        </a:rPr>
                        <a:t>nc:</a:t>
                      </a:r>
                      <a:r>
                        <a:rPr lang="en-US" sz="1400" b="0" i="0" u="none" strike="noStrike" baseline="0" dirty="0" smtClean="0">
                          <a:solidFill>
                            <a:schemeClr val="tx1"/>
                          </a:solidFill>
                          <a:latin typeface="+mj-lt"/>
                          <a:cs typeface="Calibri" pitchFamily="34" charset="0"/>
                        </a:rPr>
                        <a:t>Vessel/local</a:t>
                      </a:r>
                    </a:p>
                    <a:p>
                      <a:pPr algn="l" fontAlgn="t"/>
                      <a:r>
                        <a:rPr lang="en-US" sz="1400" b="0" i="0" u="none" strike="noStrike" baseline="0" dirty="0" smtClean="0">
                          <a:solidFill>
                            <a:schemeClr val="tx1"/>
                          </a:solidFill>
                          <a:latin typeface="+mj-lt"/>
                          <a:cs typeface="Calibri" pitchFamily="34" charset="0"/>
                        </a:rPr>
                        <a:t>ns:HazmatIndicator</a:t>
                      </a:r>
                      <a:endParaRPr lang="en-US" sz="1400" b="0" i="0" u="none" strike="noStrike" dirty="0">
                        <a:solidFill>
                          <a:schemeClr val="tx1"/>
                        </a:solidFill>
                        <a:latin typeface="+mj-lt"/>
                        <a:cs typeface="Calibri" pitchFamily="34"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r>
            </a:tbl>
          </a:graphicData>
        </a:graphic>
      </p:graphicFrame>
      <p:grpSp>
        <p:nvGrpSpPr>
          <p:cNvPr id="11" name="Group 10"/>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38</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2 –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304800" y="1219200"/>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solidFill>
                <a:effectLst/>
                <a:uLnTx/>
                <a:uFillTx/>
                <a:latin typeface="Arial" charset="0"/>
                <a:cs typeface="Arial" charset="0"/>
              </a:rPr>
              <a:t>Which of the following is NOT a step in setting up a Mapping Document?</a:t>
            </a:r>
          </a:p>
        </p:txBody>
      </p:sp>
      <p:sp>
        <p:nvSpPr>
          <p:cNvPr id="17" name="Oval 7"/>
          <p:cNvSpPr>
            <a:spLocks noChangeArrowheads="1"/>
          </p:cNvSpPr>
          <p:nvPr/>
        </p:nvSpPr>
        <p:spPr bwMode="auto">
          <a:xfrm>
            <a:off x="480308" y="3261474"/>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18" name="Oval 8"/>
          <p:cNvSpPr>
            <a:spLocks noChangeArrowheads="1"/>
          </p:cNvSpPr>
          <p:nvPr/>
        </p:nvSpPr>
        <p:spPr bwMode="auto">
          <a:xfrm>
            <a:off x="480308" y="2377516"/>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19" name="Text Box 11"/>
          <p:cNvSpPr txBox="1">
            <a:spLocks noChangeArrowheads="1"/>
          </p:cNvSpPr>
          <p:nvPr/>
        </p:nvSpPr>
        <p:spPr bwMode="auto">
          <a:xfrm>
            <a:off x="914399" y="2288126"/>
            <a:ext cx="7467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A. Identify an object within the Exchange Content Model as your starting point for entry in the document; this is the “Source Container Type”</a:t>
            </a:r>
          </a:p>
        </p:txBody>
      </p:sp>
      <p:sp>
        <p:nvSpPr>
          <p:cNvPr id="20" name="Text Box 12"/>
          <p:cNvSpPr txBox="1">
            <a:spLocks noChangeArrowheads="1"/>
          </p:cNvSpPr>
          <p:nvPr/>
        </p:nvSpPr>
        <p:spPr bwMode="auto">
          <a:xfrm>
            <a:off x="914399" y="3200156"/>
            <a:ext cx="81948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B. Identify an element within that object; this is the “Source Element”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66869"/>
              </a:solidFill>
              <a:effectLst/>
              <a:uLnTx/>
              <a:uFillTx/>
              <a:latin typeface="Arial" charset="0"/>
              <a:cs typeface="Arial" charset="0"/>
            </a:endParaRPr>
          </a:p>
        </p:txBody>
      </p:sp>
      <p:sp>
        <p:nvSpPr>
          <p:cNvPr id="21" name="Text Box 13"/>
          <p:cNvSpPr txBox="1">
            <a:spLocks noChangeArrowheads="1"/>
          </p:cNvSpPr>
          <p:nvPr/>
        </p:nvSpPr>
        <p:spPr bwMode="auto">
          <a:xfrm>
            <a:off x="914399" y="3639347"/>
            <a:ext cx="74045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rgbClr val="666869"/>
                </a:solidFill>
                <a:effectLst/>
                <a:uLnTx/>
                <a:uFillTx/>
                <a:latin typeface="Arial" charset="0"/>
                <a:cs typeface="Arial" charset="0"/>
              </a:rPr>
              <a:t>C. Identify the data type for the element; this is the “Source Data Type”</a:t>
            </a:r>
          </a:p>
        </p:txBody>
      </p:sp>
      <p:sp>
        <p:nvSpPr>
          <p:cNvPr id="23" name="Oval 4"/>
          <p:cNvSpPr>
            <a:spLocks noChangeArrowheads="1"/>
          </p:cNvSpPr>
          <p:nvPr/>
        </p:nvSpPr>
        <p:spPr bwMode="auto">
          <a:xfrm>
            <a:off x="480308" y="4145910"/>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5" name="Oval 7"/>
          <p:cNvSpPr>
            <a:spLocks noChangeArrowheads="1"/>
          </p:cNvSpPr>
          <p:nvPr/>
        </p:nvSpPr>
        <p:spPr bwMode="auto">
          <a:xfrm>
            <a:off x="480308" y="3707282"/>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6" name="Text Box 12"/>
          <p:cNvSpPr txBox="1">
            <a:spLocks noChangeArrowheads="1"/>
          </p:cNvSpPr>
          <p:nvPr/>
        </p:nvSpPr>
        <p:spPr bwMode="auto">
          <a:xfrm>
            <a:off x="914399" y="4087560"/>
            <a:ext cx="777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D. Try searching by name, for synonyms, conceptual meaning, or by type.</a:t>
            </a:r>
          </a:p>
        </p:txBody>
      </p:sp>
      <p:sp>
        <p:nvSpPr>
          <p:cNvPr id="27" name="Oval 7"/>
          <p:cNvSpPr>
            <a:spLocks noChangeArrowheads="1"/>
          </p:cNvSpPr>
          <p:nvPr/>
        </p:nvSpPr>
        <p:spPr bwMode="auto">
          <a:xfrm>
            <a:off x="470534" y="4597061"/>
            <a:ext cx="324349"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8" name="Text Box 13"/>
          <p:cNvSpPr txBox="1">
            <a:spLocks noChangeArrowheads="1"/>
          </p:cNvSpPr>
          <p:nvPr/>
        </p:nvSpPr>
        <p:spPr bwMode="auto">
          <a:xfrm>
            <a:off x="914399" y="4951358"/>
            <a:ext cx="80763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F. Repeat the previous steps for each object in a Exchange</a:t>
            </a:r>
            <a:r>
              <a:rPr kumimoji="0" lang="en-US" sz="1800" b="0" i="0" u="none" strike="noStrike" kern="0" cap="none" spc="0" normalizeH="0" noProof="0" dirty="0" smtClean="0">
                <a:ln>
                  <a:noFill/>
                </a:ln>
                <a:solidFill>
                  <a:srgbClr val="666869"/>
                </a:solidFill>
                <a:effectLst/>
                <a:uLnTx/>
                <a:uFillTx/>
                <a:latin typeface="Arial" charset="0"/>
                <a:cs typeface="Arial" charset="0"/>
              </a:rPr>
              <a:t> </a:t>
            </a:r>
            <a:r>
              <a:rPr kumimoji="0" lang="en-US" sz="1800" b="0" i="0" u="none" strike="noStrike" kern="0" cap="none" spc="0" normalizeH="0" baseline="0" noProof="0" dirty="0" smtClean="0">
                <a:ln>
                  <a:noFill/>
                </a:ln>
                <a:solidFill>
                  <a:srgbClr val="666869"/>
                </a:solidFill>
                <a:effectLst/>
                <a:uLnTx/>
                <a:uFillTx/>
                <a:latin typeface="Arial" charset="0"/>
                <a:cs typeface="Arial" charset="0"/>
              </a:rPr>
              <a:t>Content Model</a:t>
            </a:r>
          </a:p>
        </p:txBody>
      </p:sp>
      <p:sp>
        <p:nvSpPr>
          <p:cNvPr id="29" name="Oval 7"/>
          <p:cNvSpPr>
            <a:spLocks noChangeArrowheads="1"/>
          </p:cNvSpPr>
          <p:nvPr/>
        </p:nvSpPr>
        <p:spPr bwMode="auto">
          <a:xfrm>
            <a:off x="470534" y="5009962"/>
            <a:ext cx="324349"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0" name="Text Box 13"/>
          <p:cNvSpPr txBox="1">
            <a:spLocks noChangeArrowheads="1"/>
          </p:cNvSpPr>
          <p:nvPr/>
        </p:nvSpPr>
        <p:spPr bwMode="auto">
          <a:xfrm>
            <a:off x="914399" y="4538457"/>
            <a:ext cx="8040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E. Provide a definition for the element; this is the “Source Element Definition”</a:t>
            </a:r>
          </a:p>
        </p:txBody>
      </p:sp>
    </p:spTree>
    <p:extLst>
      <p:ext uri="{BB962C8B-B14F-4D97-AF65-F5344CB8AC3E}">
        <p14:creationId xmlns:p14="http://schemas.microsoft.com/office/powerpoint/2010/main" val="26226878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39</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2 – Knowledge Check 2</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1" name="Text Box 2"/>
          <p:cNvSpPr txBox="1">
            <a:spLocks noChangeArrowheads="1"/>
          </p:cNvSpPr>
          <p:nvPr/>
        </p:nvSpPr>
        <p:spPr bwMode="auto">
          <a:xfrm>
            <a:off x="323850" y="1267361"/>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1F497D"/>
                </a:solidFill>
                <a:effectLst/>
                <a:uLnTx/>
                <a:uFillTx/>
                <a:latin typeface="Arial" charset="0"/>
                <a:cs typeface="Arial" charset="0"/>
              </a:rPr>
              <a:t>Most _______ matches can be categorized into three categories: semantic, structural, and container conflicts.</a:t>
            </a:r>
          </a:p>
        </p:txBody>
      </p:sp>
      <p:sp>
        <p:nvSpPr>
          <p:cNvPr id="32" name="Oval 7"/>
          <p:cNvSpPr>
            <a:spLocks noChangeArrowheads="1"/>
          </p:cNvSpPr>
          <p:nvPr/>
        </p:nvSpPr>
        <p:spPr bwMode="auto">
          <a:xfrm>
            <a:off x="857250" y="3315784"/>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3" name="Oval 8"/>
          <p:cNvSpPr>
            <a:spLocks noChangeArrowheads="1"/>
          </p:cNvSpPr>
          <p:nvPr/>
        </p:nvSpPr>
        <p:spPr bwMode="auto">
          <a:xfrm>
            <a:off x="857250" y="2782384"/>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4" name="Text Box 11"/>
          <p:cNvSpPr txBox="1">
            <a:spLocks noChangeArrowheads="1"/>
          </p:cNvSpPr>
          <p:nvPr/>
        </p:nvSpPr>
        <p:spPr bwMode="auto">
          <a:xfrm>
            <a:off x="1314450" y="2722326"/>
            <a:ext cx="1766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A.  Equivalent</a:t>
            </a:r>
          </a:p>
        </p:txBody>
      </p:sp>
      <p:sp>
        <p:nvSpPr>
          <p:cNvPr id="35" name="Text Box 12"/>
          <p:cNvSpPr txBox="1">
            <a:spLocks noChangeArrowheads="1"/>
          </p:cNvSpPr>
          <p:nvPr/>
        </p:nvSpPr>
        <p:spPr bwMode="auto">
          <a:xfrm>
            <a:off x="1314450" y="3222879"/>
            <a:ext cx="1131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66869"/>
                </a:solidFill>
                <a:effectLst/>
                <a:uLnTx/>
                <a:uFillTx/>
                <a:latin typeface="Arial" charset="0"/>
                <a:cs typeface="Arial" charset="0"/>
              </a:rPr>
              <a:t>B.  No</a:t>
            </a:r>
          </a:p>
        </p:txBody>
      </p:sp>
      <p:sp>
        <p:nvSpPr>
          <p:cNvPr id="36" name="Text Box 13"/>
          <p:cNvSpPr txBox="1">
            <a:spLocks noChangeArrowheads="1"/>
          </p:cNvSpPr>
          <p:nvPr/>
        </p:nvSpPr>
        <p:spPr bwMode="auto">
          <a:xfrm>
            <a:off x="1314450" y="3756279"/>
            <a:ext cx="1309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C.  Partial</a:t>
            </a:r>
          </a:p>
        </p:txBody>
      </p:sp>
      <p:sp>
        <p:nvSpPr>
          <p:cNvPr id="38" name="Oval 4"/>
          <p:cNvSpPr>
            <a:spLocks noChangeArrowheads="1"/>
          </p:cNvSpPr>
          <p:nvPr/>
        </p:nvSpPr>
        <p:spPr bwMode="auto">
          <a:xfrm>
            <a:off x="857250" y="3838235"/>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40" name="Oval 7"/>
          <p:cNvSpPr>
            <a:spLocks noChangeArrowheads="1"/>
          </p:cNvSpPr>
          <p:nvPr/>
        </p:nvSpPr>
        <p:spPr bwMode="auto">
          <a:xfrm>
            <a:off x="857250" y="4349737"/>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41" name="Text Box 12"/>
          <p:cNvSpPr txBox="1">
            <a:spLocks noChangeArrowheads="1"/>
          </p:cNvSpPr>
          <p:nvPr/>
        </p:nvSpPr>
        <p:spPr bwMode="auto">
          <a:xfrm>
            <a:off x="1314450" y="4289679"/>
            <a:ext cx="1504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66869"/>
                </a:solidFill>
                <a:effectLst/>
                <a:uLnTx/>
                <a:uFillTx/>
                <a:latin typeface="Arial" charset="0"/>
                <a:cs typeface="Arial" charset="0"/>
              </a:rPr>
              <a:t>D.  Exact </a:t>
            </a:r>
          </a:p>
        </p:txBody>
      </p:sp>
    </p:spTree>
    <p:extLst>
      <p:ext uri="{BB962C8B-B14F-4D97-AF65-F5344CB8AC3E}">
        <p14:creationId xmlns:p14="http://schemas.microsoft.com/office/powerpoint/2010/main" val="25263699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0% complete</a:t>
              </a:r>
            </a:p>
          </p:txBody>
        </p:sp>
      </p:grpSp>
      <p:sp>
        <p:nvSpPr>
          <p:cNvPr id="14" name="Title 1"/>
          <p:cNvSpPr>
            <a:spLocks noGrp="1"/>
          </p:cNvSpPr>
          <p:nvPr>
            <p:ph type="title"/>
          </p:nvPr>
        </p:nvSpPr>
        <p:spPr>
          <a:xfrm>
            <a:off x="1409700" y="2764880"/>
            <a:ext cx="6561870" cy="892061"/>
          </a:xfrm>
        </p:spPr>
        <p:txBody>
          <a:bodyPr/>
          <a:lstStyle/>
          <a:p>
            <a:r>
              <a:rPr lang="en-US" dirty="0" smtClean="0"/>
              <a:t>Concept Refresh</a:t>
            </a:r>
            <a:endParaRPr lang="en-US" dirty="0"/>
          </a:p>
        </p:txBody>
      </p:sp>
      <p:grpSp>
        <p:nvGrpSpPr>
          <p:cNvPr id="2" name="Group 1"/>
          <p:cNvGrpSpPr/>
          <p:nvPr/>
        </p:nvGrpSpPr>
        <p:grpSpPr>
          <a:xfrm>
            <a:off x="1817305" y="2568896"/>
            <a:ext cx="5813186" cy="1166318"/>
            <a:chOff x="2315615" y="2568896"/>
            <a:chExt cx="4665577" cy="1166318"/>
          </a:xfrm>
        </p:grpSpPr>
        <p:cxnSp>
          <p:nvCxnSpPr>
            <p:cNvPr id="16" name="Straight Connector 15"/>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28F58EE9-9E0B-4342-937B-49388987DDAD}" type="slidenum">
              <a:rPr lang="en-US" smtClean="0"/>
              <a:t>4</a:t>
            </a:fld>
            <a:endParaRPr lang="en-US" dirty="0"/>
          </a:p>
        </p:txBody>
      </p:sp>
    </p:spTree>
    <p:extLst>
      <p:ext uri="{BB962C8B-B14F-4D97-AF65-F5344CB8AC3E}">
        <p14:creationId xmlns:p14="http://schemas.microsoft.com/office/powerpoint/2010/main" val="161425390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40</a:t>
            </a:fld>
            <a:endParaRPr lang="en-US" dirty="0"/>
          </a:p>
        </p:txBody>
      </p:sp>
      <p:sp>
        <p:nvSpPr>
          <p:cNvPr id="4" name="Title 3"/>
          <p:cNvSpPr>
            <a:spLocks noGrp="1"/>
          </p:cNvSpPr>
          <p:nvPr>
            <p:ph type="title"/>
          </p:nvPr>
        </p:nvSpPr>
        <p:spPr/>
        <p:txBody>
          <a:bodyPr/>
          <a:lstStyle/>
          <a:p>
            <a:r>
              <a:rPr lang="en-US" dirty="0" smtClean="0"/>
              <a:t>Module 2 - Summary</a:t>
            </a:r>
            <a:endParaRPr lang="en-US" dirty="0"/>
          </a:p>
        </p:txBody>
      </p:sp>
      <p:sp>
        <p:nvSpPr>
          <p:cNvPr id="5" name="Text Box 3"/>
          <p:cNvSpPr txBox="1">
            <a:spLocks noChangeArrowheads="1"/>
          </p:cNvSpPr>
          <p:nvPr/>
        </p:nvSpPr>
        <p:spPr bwMode="auto">
          <a:xfrm>
            <a:off x="609600" y="1143000"/>
            <a:ext cx="7315200" cy="4785926"/>
          </a:xfrm>
          <a:prstGeom prst="rect">
            <a:avLst/>
          </a:prstGeom>
          <a:noFill/>
          <a:ln w="9525">
            <a:noFill/>
            <a:miter lim="800000"/>
            <a:headEnd/>
            <a:tailEnd/>
          </a:ln>
          <a:effectLst>
            <a:prstShdw prst="shdw17" dist="17961" dir="2700000">
              <a:srgbClr val="BBE0E3">
                <a:gamma/>
                <a:shade val="60000"/>
                <a:invGamma/>
              </a:srgbClr>
            </a:prst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1F497D"/>
                </a:solidFill>
                <a:effectLst/>
                <a:uLnTx/>
                <a:uFillTx/>
              </a:rPr>
              <a:t>You have completed Module 2:</a:t>
            </a:r>
            <a:r>
              <a:rPr kumimoji="0" lang="en-US" sz="2000" b="1" i="0" u="none" strike="noStrike" kern="0" cap="none" spc="0" normalizeH="0" noProof="0" dirty="0" smtClean="0">
                <a:ln>
                  <a:noFill/>
                </a:ln>
                <a:solidFill>
                  <a:srgbClr val="1F497D"/>
                </a:solidFill>
                <a:effectLst/>
                <a:uLnTx/>
                <a:uFillTx/>
              </a:rPr>
              <a:t> </a:t>
            </a:r>
            <a:r>
              <a:rPr kumimoji="0" lang="en-US" sz="2000" b="1" i="0" u="none" strike="noStrike" kern="0" cap="none" spc="0" normalizeH="0" baseline="0" noProof="0" dirty="0" smtClean="0">
                <a:ln>
                  <a:noFill/>
                </a:ln>
                <a:solidFill>
                  <a:srgbClr val="1F497D"/>
                </a:solidFill>
                <a:effectLst/>
                <a:uLnTx/>
                <a:uFillTx/>
              </a:rPr>
              <a:t>Map to NIEM.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tx2"/>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2"/>
                </a:solidFill>
                <a:effectLst/>
                <a:uLnTx/>
                <a:uFillTx/>
              </a:rPr>
              <a:t>You should now be able to:</a:t>
            </a:r>
            <a:endParaRPr kumimoji="0" lang="en-US" sz="2000" b="0" i="0" u="none" strike="noStrike" kern="0" cap="none" spc="0" normalizeH="0" baseline="0" noProof="0" dirty="0">
              <a:ln>
                <a:noFill/>
              </a:ln>
              <a:solidFill>
                <a:srgbClr val="666869"/>
              </a:solidFill>
              <a:effectLst/>
              <a:uLnTx/>
              <a:uFillTx/>
            </a:endParaRPr>
          </a:p>
          <a:p>
            <a:pPr marL="0" marR="0" lvl="1" defTabSz="914400" eaLnBrk="0" fontAlgn="auto" latinLnBrk="0" hangingPunct="0">
              <a:lnSpc>
                <a:spcPct val="100000"/>
              </a:lnSpc>
              <a:spcBef>
                <a:spcPts val="1600"/>
              </a:spcBef>
              <a:spcAft>
                <a:spcPts val="400"/>
              </a:spcAft>
              <a:buClrTx/>
              <a:buSzTx/>
              <a:tabLst/>
              <a:defRPr/>
            </a:pPr>
            <a:r>
              <a:rPr kumimoji="0" lang="en-US" sz="2000" b="0" i="0" u="none" strike="noStrike" kern="0" cap="none" spc="0" normalizeH="0" baseline="0" noProof="0" dirty="0" smtClean="0">
                <a:ln>
                  <a:noFill/>
                </a:ln>
                <a:solidFill>
                  <a:srgbClr val="666869"/>
                </a:solidFill>
                <a:effectLst/>
                <a:uLnTx/>
                <a:uFillTx/>
              </a:rPr>
              <a:t>Explain the purpose</a:t>
            </a:r>
            <a:r>
              <a:rPr kumimoji="0" lang="en-US" sz="2000" b="0" i="0" u="none" strike="noStrike" kern="0" cap="none" spc="0" normalizeH="0" noProof="0" dirty="0" smtClean="0">
                <a:ln>
                  <a:noFill/>
                </a:ln>
                <a:solidFill>
                  <a:srgbClr val="666869"/>
                </a:solidFill>
                <a:effectLst/>
                <a:uLnTx/>
                <a:uFillTx/>
              </a:rPr>
              <a:t> of a mapping document</a:t>
            </a:r>
            <a:endParaRPr kumimoji="0" lang="en-US" sz="2000" b="0" i="0" u="none" strike="noStrike" kern="0" cap="none" spc="0" normalizeH="0" baseline="0" noProof="0" dirty="0" smtClean="0">
              <a:ln>
                <a:noFill/>
              </a:ln>
              <a:solidFill>
                <a:srgbClr val="666869"/>
              </a:solidFill>
              <a:effectLst/>
              <a:uLnTx/>
              <a:uFillTx/>
            </a:endParaRPr>
          </a:p>
          <a:p>
            <a:pPr marL="0" marR="0" lvl="1" defTabSz="914400" eaLnBrk="0" fontAlgn="auto" latinLnBrk="0" hangingPunct="0">
              <a:lnSpc>
                <a:spcPct val="100000"/>
              </a:lnSpc>
              <a:spcBef>
                <a:spcPts val="1600"/>
              </a:spcBef>
              <a:spcAft>
                <a:spcPts val="400"/>
              </a:spcAft>
              <a:buClrTx/>
              <a:buSzTx/>
              <a:tabLst/>
              <a:defRPr/>
            </a:pPr>
            <a:r>
              <a:rPr kumimoji="0" lang="en-US" sz="2000" b="0" i="0" u="none" strike="noStrike" kern="0" cap="none" spc="0" normalizeH="0" baseline="0" noProof="0" dirty="0" smtClean="0">
                <a:ln>
                  <a:noFill/>
                </a:ln>
                <a:solidFill>
                  <a:srgbClr val="666869"/>
                </a:solidFill>
                <a:effectLst/>
                <a:uLnTx/>
                <a:uFillTx/>
              </a:rPr>
              <a:t>Describe</a:t>
            </a:r>
            <a:r>
              <a:rPr kumimoji="0" lang="en-US" sz="2000" b="0" i="0" u="none" strike="noStrike" kern="0" cap="none" spc="0" normalizeH="0" noProof="0" dirty="0" smtClean="0">
                <a:ln>
                  <a:noFill/>
                </a:ln>
                <a:solidFill>
                  <a:srgbClr val="666869"/>
                </a:solidFill>
                <a:effectLst/>
                <a:uLnTx/>
                <a:uFillTx/>
              </a:rPr>
              <a:t> the purpose </a:t>
            </a:r>
            <a:r>
              <a:rPr kumimoji="0" lang="en-US" sz="2000" b="0" i="0" u="none" strike="noStrike" kern="0" cap="none" spc="0" normalizeH="0" baseline="0" noProof="0" dirty="0" smtClean="0">
                <a:ln>
                  <a:noFill/>
                </a:ln>
                <a:solidFill>
                  <a:srgbClr val="666869"/>
                </a:solidFill>
                <a:effectLst/>
                <a:uLnTx/>
                <a:uFillTx/>
              </a:rPr>
              <a:t>and components of source data,</a:t>
            </a:r>
            <a:r>
              <a:rPr kumimoji="0" lang="en-US" sz="2000" b="0" i="0" u="none" strike="noStrike" kern="0" cap="none" spc="0" normalizeH="0" noProof="0" dirty="0" smtClean="0">
                <a:ln>
                  <a:noFill/>
                </a:ln>
                <a:solidFill>
                  <a:srgbClr val="666869"/>
                </a:solidFill>
                <a:effectLst/>
                <a:uLnTx/>
                <a:uFillTx/>
              </a:rPr>
              <a:t> NIEM data, and mapping columns </a:t>
            </a:r>
          </a:p>
          <a:p>
            <a:pPr marL="0" marR="0" lvl="1" defTabSz="914400" eaLnBrk="0" fontAlgn="auto" latinLnBrk="0" hangingPunct="0">
              <a:lnSpc>
                <a:spcPct val="100000"/>
              </a:lnSpc>
              <a:spcBef>
                <a:spcPts val="1600"/>
              </a:spcBef>
              <a:spcAft>
                <a:spcPts val="400"/>
              </a:spcAft>
              <a:buClrTx/>
              <a:buSzTx/>
              <a:tabLst/>
              <a:defRPr/>
            </a:pPr>
            <a:r>
              <a:rPr lang="en-US" sz="2000" kern="0" dirty="0" smtClean="0">
                <a:solidFill>
                  <a:srgbClr val="666869"/>
                </a:solidFill>
              </a:rPr>
              <a:t>List the two steps in the mapping process</a:t>
            </a:r>
          </a:p>
          <a:p>
            <a:pPr marL="0" marR="0" lvl="1" defTabSz="914400" eaLnBrk="0" fontAlgn="auto" latinLnBrk="0" hangingPunct="0">
              <a:lnSpc>
                <a:spcPct val="100000"/>
              </a:lnSpc>
              <a:spcBef>
                <a:spcPts val="1600"/>
              </a:spcBef>
              <a:spcAft>
                <a:spcPts val="400"/>
              </a:spcAft>
              <a:buClrTx/>
              <a:buSzTx/>
              <a:tabLst/>
              <a:defRPr/>
            </a:pPr>
            <a:r>
              <a:rPr kumimoji="0" lang="en-US" sz="2000" b="0" i="0" u="none" strike="noStrike" kern="0" cap="none" spc="0" normalizeH="0" noProof="0" dirty="0" smtClean="0">
                <a:ln>
                  <a:noFill/>
                </a:ln>
                <a:solidFill>
                  <a:srgbClr val="666869"/>
                </a:solidFill>
                <a:effectLst/>
                <a:uLnTx/>
                <a:uFillTx/>
              </a:rPr>
              <a:t>List the five steps for properly setting up a mapping document </a:t>
            </a:r>
          </a:p>
          <a:p>
            <a:pPr marL="0" marR="0" lvl="1" defTabSz="914400" eaLnBrk="0" fontAlgn="auto" latinLnBrk="0" hangingPunct="0">
              <a:lnSpc>
                <a:spcPct val="100000"/>
              </a:lnSpc>
              <a:spcBef>
                <a:spcPts val="1600"/>
              </a:spcBef>
              <a:spcAft>
                <a:spcPts val="400"/>
              </a:spcAft>
              <a:buClrTx/>
              <a:buSzTx/>
              <a:tabLst/>
              <a:defRPr/>
            </a:pPr>
            <a:r>
              <a:rPr lang="en-US" sz="2000" kern="0" dirty="0" smtClean="0">
                <a:solidFill>
                  <a:srgbClr val="666869"/>
                </a:solidFill>
              </a:rPr>
              <a:t>Explain how to search and map NIEM elements </a:t>
            </a:r>
          </a:p>
          <a:p>
            <a:pPr marL="0" marR="0" lvl="1" defTabSz="914400" eaLnBrk="0" fontAlgn="auto" latinLnBrk="0" hangingPunct="0">
              <a:lnSpc>
                <a:spcPct val="100000"/>
              </a:lnSpc>
              <a:spcBef>
                <a:spcPts val="1600"/>
              </a:spcBef>
              <a:spcAft>
                <a:spcPts val="400"/>
              </a:spcAft>
              <a:buClrTx/>
              <a:buSzTx/>
              <a:tabLst/>
              <a:defRPr/>
            </a:pPr>
            <a:r>
              <a:rPr kumimoji="0" lang="en-US" sz="2000" b="0" i="0" u="none" strike="noStrike" kern="0" cap="none" spc="0" normalizeH="0" noProof="0" dirty="0" smtClean="0">
                <a:ln>
                  <a:noFill/>
                </a:ln>
                <a:solidFill>
                  <a:srgbClr val="666869"/>
                </a:solidFill>
                <a:effectLst/>
                <a:uLnTx/>
                <a:uFillTx/>
              </a:rPr>
              <a:t>Define three mapping values in the mapping column</a:t>
            </a:r>
          </a:p>
        </p:txBody>
      </p:sp>
      <p:cxnSp>
        <p:nvCxnSpPr>
          <p:cNvPr id="6" name="Straight Connector 5"/>
          <p:cNvCxnSpPr/>
          <p:nvPr/>
        </p:nvCxnSpPr>
        <p:spPr>
          <a:xfrm>
            <a:off x="726167" y="2766883"/>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26167" y="3642780"/>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26167" y="4190215"/>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26167" y="4737651"/>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26167" y="5296036"/>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0539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40% complete</a:t>
              </a:r>
            </a:p>
          </p:txBody>
        </p:sp>
      </p:grpSp>
      <p:sp>
        <p:nvSpPr>
          <p:cNvPr id="14" name="Title 1"/>
          <p:cNvSpPr>
            <a:spLocks noGrp="1"/>
          </p:cNvSpPr>
          <p:nvPr>
            <p:ph type="title"/>
          </p:nvPr>
        </p:nvSpPr>
        <p:spPr>
          <a:xfrm>
            <a:off x="1742962" y="2783930"/>
            <a:ext cx="5745656" cy="892061"/>
          </a:xfrm>
        </p:spPr>
        <p:txBody>
          <a:bodyPr/>
          <a:lstStyle/>
          <a:p>
            <a:r>
              <a:rPr lang="en-US" dirty="0" smtClean="0"/>
              <a:t>Build &amp; validate</a:t>
            </a:r>
            <a:endParaRPr lang="en-US" dirty="0"/>
          </a:p>
        </p:txBody>
      </p:sp>
      <p:cxnSp>
        <p:nvCxnSpPr>
          <p:cNvPr id="16" name="Straight Connector 15"/>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8F58EE9-9E0B-4342-937B-49388987DDAD}" type="slidenum">
              <a:rPr lang="en-US" smtClean="0"/>
              <a:t>41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Create xml schemas &amp; artifacts</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rgbClr val="1F497D"/>
                  </a:solidFill>
                  <a:cs typeface="Arial"/>
                </a:rPr>
                <a:t>Concept Refresh</a:t>
              </a:r>
              <a:endParaRPr lang="en-US" sz="2500" b="1" dirty="0">
                <a:solidFill>
                  <a:srgbClr val="1F497D"/>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439682" y="3229168"/>
            <a:ext cx="8091215" cy="733232"/>
            <a:chOff x="439682" y="1259060"/>
            <a:chExt cx="8091215" cy="733232"/>
          </a:xfrm>
        </p:grpSpPr>
        <p:sp>
          <p:nvSpPr>
            <p:cNvPr id="19" name="TextBox 18"/>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Build &amp; Validate </a:t>
              </a:r>
            </a:p>
          </p:txBody>
        </p:sp>
        <p:cxnSp>
          <p:nvCxnSpPr>
            <p:cNvPr id="20" name="Straight Connector 19"/>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userDrawn="1"/>
        </p:nvSpPr>
        <p:spPr>
          <a:xfrm>
            <a:off x="439682" y="4181668"/>
            <a:ext cx="6856249" cy="477054"/>
          </a:xfrm>
          <a:prstGeom prst="rect">
            <a:avLst/>
          </a:prstGeom>
          <a:noFill/>
        </p:spPr>
        <p:txBody>
          <a:bodyPr wrap="square" rtlCol="0">
            <a:spAutoFit/>
          </a:bodyPr>
          <a:lstStyle/>
          <a:p>
            <a:r>
              <a:rPr lang="en-US" sz="2500" b="1" dirty="0">
                <a:solidFill>
                  <a:srgbClr val="1F497D"/>
                </a:solidFill>
                <a:cs typeface="Arial"/>
              </a:rPr>
              <a:t>Conclusion</a:t>
            </a:r>
          </a:p>
        </p:txBody>
      </p:sp>
      <p:sp>
        <p:nvSpPr>
          <p:cNvPr id="32" name="Rounded Rectangle 31">
            <a:hlinkClick r:id="rId3" action="ppaction://hlinksldjump"/>
          </p:cNvPr>
          <p:cNvSpPr/>
          <p:nvPr/>
        </p:nvSpPr>
        <p:spPr bwMode="auto">
          <a:xfrm>
            <a:off x="3429000"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600" b="1" spc="-50" dirty="0">
                <a:solidFill>
                  <a:srgbClr val="304776"/>
                </a:solidFill>
                <a:latin typeface="+mn-lt"/>
                <a:cs typeface="Arial"/>
              </a:rPr>
              <a:t>Mapping Document</a:t>
            </a:r>
          </a:p>
        </p:txBody>
      </p:sp>
      <p:sp>
        <p:nvSpPr>
          <p:cNvPr id="33" name="Rounded Rectangle 32">
            <a:hlinkClick r:id="rId4" action="ppaction://hlinksldjump"/>
          </p:cNvPr>
          <p:cNvSpPr/>
          <p:nvPr/>
        </p:nvSpPr>
        <p:spPr bwMode="auto">
          <a:xfrm>
            <a:off x="5990812"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Mapping Process</a:t>
            </a:r>
          </a:p>
        </p:txBody>
      </p:sp>
      <p:sp>
        <p:nvSpPr>
          <p:cNvPr id="34" name="Rounded Rectangle 33">
            <a:hlinkClick r:id="rId5" action="ppaction://hlinksldjump"/>
          </p:cNvPr>
          <p:cNvSpPr/>
          <p:nvPr/>
        </p:nvSpPr>
        <p:spPr bwMode="auto">
          <a:xfrm>
            <a:off x="3429000" y="3112281"/>
            <a:ext cx="2122440" cy="685800"/>
          </a:xfrm>
          <a:prstGeom prst="roundRect">
            <a:avLst>
              <a:gd name="adj" fmla="val 5374"/>
            </a:avLst>
          </a:prstGeom>
          <a:gradFill rotWithShape="1">
            <a:gsLst>
              <a:gs pos="0">
                <a:schemeClr val="tx2">
                  <a:lumMod val="50000"/>
                </a:schemeClr>
              </a:gs>
              <a:gs pos="100000">
                <a:schemeClr val="tx2"/>
              </a:gs>
            </a:gsLst>
            <a:lin ang="16200000" scaled="0"/>
          </a:gradFill>
          <a:ln w="9525" cap="flat" cmpd="sng" algn="ctr">
            <a:noFill/>
            <a:prstDash val="solid"/>
          </a:ln>
          <a:effectLst>
            <a:outerShdw blurRad="40000" dist="23000" dir="5400000" rotWithShape="0">
              <a:srgbClr val="000000">
                <a:alpha val="35000"/>
              </a:srgbClr>
            </a:outerShdw>
          </a:effectLst>
        </p:spPr>
        <p:txBody>
          <a:bodyPr tIns="91440" anchor="ctr" anchorCtr="0"/>
          <a:lstStyle/>
          <a:p>
            <a:pPr algn="ctr" fontAlgn="auto">
              <a:lnSpc>
                <a:spcPct val="90000"/>
              </a:lnSpc>
              <a:spcBef>
                <a:spcPts val="0"/>
              </a:spcBef>
              <a:spcAft>
                <a:spcPts val="0"/>
              </a:spcAft>
            </a:pPr>
            <a:r>
              <a:rPr lang="en-US" sz="1600" b="1" kern="0" spc="-50" dirty="0">
                <a:solidFill>
                  <a:schemeClr val="bg1"/>
                </a:solidFill>
                <a:latin typeface="Arial"/>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42</a:t>
            </a:fld>
            <a:endParaRPr lang="en-US" dirty="0"/>
          </a:p>
        </p:txBody>
      </p:sp>
      <p:sp>
        <p:nvSpPr>
          <p:cNvPr id="28" name="Rounded Rectangle 27">
            <a:hlinkClick r:id="rId5" action="ppaction://hlinksldjump"/>
          </p:cNvPr>
          <p:cNvSpPr/>
          <p:nvPr/>
        </p:nvSpPr>
        <p:spPr bwMode="auto">
          <a:xfrm>
            <a:off x="5990812" y="3124795"/>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smtClean="0">
                <a:solidFill>
                  <a:srgbClr val="304776"/>
                </a:solidFill>
                <a:cs typeface="Arial"/>
              </a:rPr>
              <a:t>Validate XML </a:t>
            </a:r>
          </a:p>
          <a:p>
            <a:pPr algn="ctr">
              <a:defRPr/>
            </a:pPr>
            <a:r>
              <a:rPr lang="en-US" sz="1600" b="1" spc="-50" dirty="0" smtClean="0">
                <a:solidFill>
                  <a:srgbClr val="304776"/>
                </a:solidFill>
                <a:cs typeface="Arial"/>
              </a:rPr>
              <a:t>Schemas</a:t>
            </a:r>
            <a:endParaRPr lang="en-US" sz="1600" b="1" spc="-50" dirty="0">
              <a:solidFill>
                <a:srgbClr val="304776"/>
              </a:solidFill>
              <a:cs typeface="Arial"/>
            </a:endParaRPr>
          </a:p>
        </p:txBody>
      </p:sp>
    </p:spTree>
    <p:extLst>
      <p:ext uri="{BB962C8B-B14F-4D97-AF65-F5344CB8AC3E}">
        <p14:creationId xmlns:p14="http://schemas.microsoft.com/office/powerpoint/2010/main" val="22733236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2"/>
          <p:cNvSpPr>
            <a:spLocks noGrp="1"/>
          </p:cNvSpPr>
          <p:nvPr>
            <p:ph type="title"/>
          </p:nvPr>
        </p:nvSpPr>
        <p:spPr>
          <a:xfrm>
            <a:off x="403226" y="106220"/>
            <a:ext cx="6604866" cy="620713"/>
          </a:xfrm>
          <a:ln/>
        </p:spPr>
        <p:txBody>
          <a:bodyPr>
            <a:noAutofit/>
          </a:bodyPr>
          <a:lstStyle/>
          <a:p>
            <a:pPr eaLnBrk="1" hangingPunct="1"/>
            <a:r>
              <a:rPr lang="en-US" dirty="0" smtClean="0">
                <a:ea typeface="ＭＳ Ｐゴシック" pitchFamily="34" charset="-128"/>
              </a:rPr>
              <a:t>Module 3: </a:t>
            </a:r>
            <a:r>
              <a:rPr lang="en-US" b="0" dirty="0" smtClean="0">
                <a:ea typeface="ＭＳ Ｐゴシック" pitchFamily="34" charset="-128"/>
              </a:rPr>
              <a:t>Create XML Schemas &amp; Artifacts</a:t>
            </a:r>
          </a:p>
        </p:txBody>
      </p:sp>
      <p:sp>
        <p:nvSpPr>
          <p:cNvPr id="2" name="Slide Number Placeholder 1"/>
          <p:cNvSpPr>
            <a:spLocks noGrp="1"/>
          </p:cNvSpPr>
          <p:nvPr>
            <p:ph type="sldNum" sz="quarter" idx="4"/>
          </p:nvPr>
        </p:nvSpPr>
        <p:spPr/>
        <p:txBody>
          <a:bodyPr/>
          <a:lstStyle/>
          <a:p>
            <a:fld id="{6E6030FC-FB78-5E4D-92EA-5D9433591EA9}" type="slidenum">
              <a:rPr lang="en-US" smtClean="0"/>
              <a:pPr/>
              <a:t>43</a:t>
            </a:fld>
            <a:endParaRPr lang="en-US" dirty="0"/>
          </a:p>
        </p:txBody>
      </p:sp>
      <p:sp>
        <p:nvSpPr>
          <p:cNvPr id="5" name="SHP_271"/>
          <p:cNvSpPr txBox="1">
            <a:spLocks noChangeArrowheads="1"/>
          </p:cNvSpPr>
          <p:nvPr/>
        </p:nvSpPr>
        <p:spPr bwMode="auto">
          <a:xfrm>
            <a:off x="401638" y="1026777"/>
            <a:ext cx="8340725" cy="632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000" b="1" dirty="0" smtClean="0">
                <a:solidFill>
                  <a:schemeClr val="tx2"/>
                </a:solidFill>
                <a:cs typeface="+mn-cs"/>
              </a:rPr>
              <a:t>Welcome to Module 3: Create XML Schemas &amp; Artifacts</a:t>
            </a:r>
          </a:p>
          <a:p>
            <a:pPr eaLnBrk="1" hangingPunct="1">
              <a:spcBef>
                <a:spcPct val="20000"/>
              </a:spcBef>
            </a:pPr>
            <a:r>
              <a:rPr lang="en-US" sz="2000" b="1" dirty="0" smtClean="0">
                <a:solidFill>
                  <a:schemeClr val="tx2"/>
                </a:solidFill>
                <a:cs typeface="+mn-cs"/>
              </a:rPr>
              <a:t>This module will be presented in nine parts:</a:t>
            </a:r>
          </a:p>
          <a:p>
            <a:pPr eaLnBrk="1" hangingPunct="1">
              <a:spcBef>
                <a:spcPts val="1600"/>
              </a:spcBef>
              <a:spcAft>
                <a:spcPts val="0"/>
              </a:spcAft>
            </a:pPr>
            <a:r>
              <a:rPr lang="en-US" sz="1800" dirty="0" smtClean="0">
                <a:cs typeface="+mn-cs"/>
              </a:rPr>
              <a:t>3.1 </a:t>
            </a:r>
            <a:r>
              <a:rPr lang="en-US" sz="1800" dirty="0">
                <a:cs typeface="+mn-cs"/>
              </a:rPr>
              <a:t>Creating an XML Schema</a:t>
            </a:r>
          </a:p>
          <a:p>
            <a:pPr eaLnBrk="1" hangingPunct="1">
              <a:spcBef>
                <a:spcPts val="1600"/>
              </a:spcBef>
              <a:spcAft>
                <a:spcPts val="0"/>
              </a:spcAft>
            </a:pPr>
            <a:r>
              <a:rPr lang="en-US" sz="1800" dirty="0">
                <a:cs typeface="+mn-cs"/>
              </a:rPr>
              <a:t>3.2 Creating a Subset Schema</a:t>
            </a:r>
          </a:p>
          <a:p>
            <a:pPr eaLnBrk="1" hangingPunct="1">
              <a:spcBef>
                <a:spcPts val="1600"/>
              </a:spcBef>
              <a:spcAft>
                <a:spcPts val="0"/>
              </a:spcAft>
            </a:pPr>
            <a:r>
              <a:rPr lang="en-US" sz="1800" dirty="0">
                <a:cs typeface="+mn-cs"/>
              </a:rPr>
              <a:t>3.3 Creating a Constraint Schema </a:t>
            </a:r>
          </a:p>
          <a:p>
            <a:pPr eaLnBrk="1" hangingPunct="1">
              <a:spcBef>
                <a:spcPts val="1600"/>
              </a:spcBef>
              <a:spcAft>
                <a:spcPts val="0"/>
              </a:spcAft>
            </a:pPr>
            <a:r>
              <a:rPr lang="en-US" sz="1800" dirty="0">
                <a:cs typeface="+mn-cs"/>
              </a:rPr>
              <a:t>3.4 Creating an Extension Schema </a:t>
            </a:r>
          </a:p>
          <a:p>
            <a:pPr eaLnBrk="1" hangingPunct="1">
              <a:spcBef>
                <a:spcPts val="1600"/>
              </a:spcBef>
              <a:spcAft>
                <a:spcPts val="0"/>
              </a:spcAft>
            </a:pPr>
            <a:r>
              <a:rPr lang="en-US" sz="1800" dirty="0">
                <a:cs typeface="+mn-cs"/>
              </a:rPr>
              <a:t>3.5 Creating an Exchange </a:t>
            </a:r>
            <a:r>
              <a:rPr lang="en-US" sz="1800" dirty="0" smtClean="0">
                <a:cs typeface="+mn-cs"/>
              </a:rPr>
              <a:t>Schema</a:t>
            </a:r>
          </a:p>
          <a:p>
            <a:pPr eaLnBrk="1" hangingPunct="1">
              <a:spcBef>
                <a:spcPts val="1600"/>
              </a:spcBef>
              <a:spcAft>
                <a:spcPts val="0"/>
              </a:spcAft>
            </a:pPr>
            <a:r>
              <a:rPr lang="en-US" sz="1800" dirty="0" smtClean="0">
                <a:cs typeface="+mn-cs"/>
              </a:rPr>
              <a:t>3.6 Creating a </a:t>
            </a:r>
            <a:r>
              <a:rPr lang="en-US" sz="1800" dirty="0" err="1" smtClean="0">
                <a:cs typeface="+mn-cs"/>
              </a:rPr>
              <a:t>Wantlist</a:t>
            </a:r>
            <a:endParaRPr lang="en-US" sz="1800" dirty="0">
              <a:cs typeface="+mn-cs"/>
            </a:endParaRPr>
          </a:p>
          <a:p>
            <a:pPr eaLnBrk="1" hangingPunct="1">
              <a:spcBef>
                <a:spcPts val="1600"/>
              </a:spcBef>
              <a:spcAft>
                <a:spcPts val="0"/>
              </a:spcAft>
            </a:pPr>
            <a:r>
              <a:rPr lang="en-US" sz="1800" dirty="0" smtClean="0">
                <a:cs typeface="+mn-cs"/>
              </a:rPr>
              <a:t>3.7 </a:t>
            </a:r>
            <a:r>
              <a:rPr lang="en-US" sz="1800" dirty="0">
                <a:cs typeface="+mn-cs"/>
              </a:rPr>
              <a:t>Creating an XML Instance </a:t>
            </a:r>
            <a:endParaRPr lang="en-US" sz="1800" dirty="0" smtClean="0">
              <a:cs typeface="+mn-cs"/>
            </a:endParaRPr>
          </a:p>
          <a:p>
            <a:pPr eaLnBrk="1" hangingPunct="1">
              <a:spcBef>
                <a:spcPts val="1600"/>
              </a:spcBef>
              <a:spcAft>
                <a:spcPts val="0"/>
              </a:spcAft>
            </a:pPr>
            <a:r>
              <a:rPr lang="en-US" sz="1800" dirty="0" smtClean="0">
                <a:cs typeface="+mn-cs"/>
              </a:rPr>
              <a:t>3.8 Creating a </a:t>
            </a:r>
            <a:r>
              <a:rPr lang="en-US" sz="1800" dirty="0" err="1" smtClean="0">
                <a:cs typeface="+mn-cs"/>
              </a:rPr>
              <a:t>Stylesheet</a:t>
            </a:r>
            <a:endParaRPr lang="en-US" sz="1800" dirty="0">
              <a:cs typeface="+mn-cs"/>
            </a:endParaRPr>
          </a:p>
          <a:p>
            <a:pPr eaLnBrk="1" hangingPunct="1">
              <a:spcBef>
                <a:spcPts val="1600"/>
              </a:spcBef>
              <a:spcAft>
                <a:spcPts val="0"/>
              </a:spcAft>
            </a:pPr>
            <a:r>
              <a:rPr lang="en-US" sz="1800" dirty="0" smtClean="0">
                <a:cs typeface="+mn-cs"/>
              </a:rPr>
              <a:t>3.9 </a:t>
            </a:r>
            <a:r>
              <a:rPr lang="en-US" sz="1800" dirty="0">
                <a:cs typeface="+mn-cs"/>
              </a:rPr>
              <a:t>Generating a Code List </a:t>
            </a:r>
          </a:p>
        </p:txBody>
      </p:sp>
      <p:cxnSp>
        <p:nvCxnSpPr>
          <p:cNvPr id="6" name="Straight Connector 5"/>
          <p:cNvCxnSpPr/>
          <p:nvPr/>
        </p:nvCxnSpPr>
        <p:spPr>
          <a:xfrm>
            <a:off x="513022" y="2331565"/>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0" name="Straight Connector 19"/>
          <p:cNvCxnSpPr/>
          <p:nvPr/>
        </p:nvCxnSpPr>
        <p:spPr>
          <a:xfrm>
            <a:off x="513022" y="2802355"/>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13022" y="3273150"/>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3022" y="3765846"/>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3022" y="4236636"/>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13022" y="4707431"/>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13022" y="5167282"/>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3022" y="5638072"/>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16992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44</a:t>
            </a:fld>
            <a:endParaRPr lang="en-US" dirty="0"/>
          </a:p>
        </p:txBody>
      </p:sp>
      <p:sp>
        <p:nvSpPr>
          <p:cNvPr id="3" name="Title 2"/>
          <p:cNvSpPr>
            <a:spLocks noGrp="1"/>
          </p:cNvSpPr>
          <p:nvPr>
            <p:ph type="title"/>
          </p:nvPr>
        </p:nvSpPr>
        <p:spPr/>
        <p:txBody>
          <a:bodyPr>
            <a:normAutofit/>
          </a:bodyPr>
          <a:lstStyle/>
          <a:p>
            <a:r>
              <a:rPr lang="en-US" dirty="0" smtClean="0"/>
              <a:t>Module </a:t>
            </a:r>
            <a:r>
              <a:rPr lang="en-US" dirty="0"/>
              <a:t>3.1: </a:t>
            </a:r>
            <a:r>
              <a:rPr lang="en-US" b="0" dirty="0"/>
              <a:t>Creating an XML Schema </a:t>
            </a:r>
          </a:p>
        </p:txBody>
      </p:sp>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endParaRPr lang="en-US" dirty="0" smtClean="0">
              <a:solidFill>
                <a:schemeClr val="tx1"/>
              </a:solidFill>
            </a:endParaRPr>
          </a:p>
          <a:p>
            <a:pPr marL="0" lvl="1" indent="0">
              <a:spcBef>
                <a:spcPts val="1680"/>
              </a:spcBef>
              <a:spcAft>
                <a:spcPts val="0"/>
              </a:spcAft>
              <a:buClr>
                <a:schemeClr val="tx1"/>
              </a:buClr>
              <a:buNone/>
              <a:defRPr/>
            </a:pPr>
            <a:r>
              <a:rPr lang="en-US" dirty="0" smtClean="0">
                <a:solidFill>
                  <a:schemeClr val="tx1"/>
                </a:solidFill>
              </a:rPr>
              <a:t>Identify </a:t>
            </a:r>
            <a:r>
              <a:rPr lang="en-US" dirty="0">
                <a:solidFill>
                  <a:schemeClr val="tx1"/>
                </a:solidFill>
              </a:rPr>
              <a:t>where an XML is used in IEPD development</a:t>
            </a:r>
          </a:p>
          <a:p>
            <a:pPr marL="0" lvl="1" indent="0">
              <a:spcBef>
                <a:spcPts val="1680"/>
              </a:spcBef>
              <a:spcAft>
                <a:spcPts val="0"/>
              </a:spcAft>
              <a:buClr>
                <a:schemeClr val="tx1"/>
              </a:buClr>
              <a:buNone/>
              <a:defRPr/>
            </a:pPr>
            <a:r>
              <a:rPr lang="en-US" dirty="0">
                <a:solidFill>
                  <a:schemeClr val="tx1"/>
                </a:solidFill>
              </a:rPr>
              <a:t>Describe the two methods that can be used to create XML schemas </a:t>
            </a:r>
            <a:br>
              <a:rPr lang="en-US" dirty="0">
                <a:solidFill>
                  <a:schemeClr val="tx1"/>
                </a:solidFill>
              </a:rPr>
            </a:br>
            <a:r>
              <a:rPr lang="en-US" dirty="0">
                <a:solidFill>
                  <a:schemeClr val="tx1"/>
                </a:solidFill>
              </a:rPr>
              <a:t>for NIEM-conformant exchanges</a:t>
            </a:r>
          </a:p>
          <a:p>
            <a:pPr marL="0" lvl="1" indent="0">
              <a:spcBef>
                <a:spcPts val="1680"/>
              </a:spcBef>
              <a:spcAft>
                <a:spcPts val="0"/>
              </a:spcAft>
              <a:buClr>
                <a:schemeClr val="tx1"/>
              </a:buClr>
              <a:buNone/>
              <a:defRPr/>
            </a:pPr>
            <a:r>
              <a:rPr lang="en-US" dirty="0">
                <a:solidFill>
                  <a:schemeClr val="tx1"/>
                </a:solidFill>
              </a:rPr>
              <a:t>List the NIEM tools that are available to assist in schema generation</a:t>
            </a:r>
          </a:p>
        </p:txBody>
      </p: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Connector 18"/>
          <p:cNvCxnSpPr/>
          <p:nvPr/>
        </p:nvCxnSpPr>
        <p:spPr>
          <a:xfrm>
            <a:off x="424356" y="268789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4356" y="347620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975346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2"/>
          <p:cNvSpPr>
            <a:spLocks noGrp="1"/>
          </p:cNvSpPr>
          <p:nvPr>
            <p:ph type="title"/>
          </p:nvPr>
        </p:nvSpPr>
        <p:spPr/>
        <p:txBody>
          <a:bodyPr/>
          <a:lstStyle/>
          <a:p>
            <a:r>
              <a:rPr lang="en-US" smtClean="0"/>
              <a:t>XML Schema in IEPD Development</a:t>
            </a:r>
          </a:p>
        </p:txBody>
      </p:sp>
      <p:sp>
        <p:nvSpPr>
          <p:cNvPr id="2" name="Slide Number Placeholder 1"/>
          <p:cNvSpPr>
            <a:spLocks noGrp="1"/>
          </p:cNvSpPr>
          <p:nvPr>
            <p:ph type="sldNum" sz="quarter" idx="4"/>
          </p:nvPr>
        </p:nvSpPr>
        <p:spPr/>
        <p:txBody>
          <a:bodyPr/>
          <a:lstStyle/>
          <a:p>
            <a:fld id="{6E6030FC-FB78-5E4D-92EA-5D9433591EA9}" type="slidenum">
              <a:rPr lang="en-US" smtClean="0"/>
              <a:pPr/>
              <a:t>45</a:t>
            </a:fld>
            <a:endParaRPr lang="en-US" dirty="0"/>
          </a:p>
        </p:txBody>
      </p:sp>
      <p:sp>
        <p:nvSpPr>
          <p:cNvPr id="12" name="Rectangle 11"/>
          <p:cNvSpPr/>
          <p:nvPr/>
        </p:nvSpPr>
        <p:spPr>
          <a:xfrm>
            <a:off x="5914854" y="2327398"/>
            <a:ext cx="2565032" cy="3159947"/>
          </a:xfrm>
          <a:prstGeom prst="rect">
            <a:avLst/>
          </a:prstGeom>
          <a:gradFill flip="none" rotWithShape="1">
            <a:gsLst>
              <a:gs pos="0">
                <a:schemeClr val="bg1"/>
              </a:gs>
              <a:gs pos="31000">
                <a:schemeClr val="accent6">
                  <a:lumMod val="20000"/>
                  <a:lumOff val="80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3" name="Rectangle 12"/>
          <p:cNvSpPr/>
          <p:nvPr/>
        </p:nvSpPr>
        <p:spPr>
          <a:xfrm>
            <a:off x="453708" y="2251352"/>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4" name="Text Placeholder 14"/>
          <p:cNvSpPr txBox="1">
            <a:spLocks/>
          </p:cNvSpPr>
          <p:nvPr/>
        </p:nvSpPr>
        <p:spPr>
          <a:xfrm>
            <a:off x="528639" y="252742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Exchange models provide a graphical representation of the structure and data of an information exchange</a:t>
            </a:r>
          </a:p>
          <a:p>
            <a:pPr marL="1588" lvl="1" fontAlgn="auto">
              <a:lnSpc>
                <a:spcPct val="110000"/>
              </a:lnSpc>
              <a:spcBef>
                <a:spcPts val="1776"/>
              </a:spcBef>
              <a:spcAft>
                <a:spcPts val="0"/>
              </a:spcAft>
              <a:buClr>
                <a:schemeClr val="tx1"/>
              </a:buClr>
              <a:defRPr/>
            </a:pPr>
            <a:r>
              <a:rPr lang="en-US" sz="1300" kern="0" dirty="0">
                <a:solidFill>
                  <a:srgbClr val="646769"/>
                </a:solidFill>
              </a:rPr>
              <a:t>Structure and data of the model will eventually  be reflected in the XML schemas of the exchange</a:t>
            </a:r>
          </a:p>
        </p:txBody>
      </p:sp>
      <p:sp>
        <p:nvSpPr>
          <p:cNvPr id="15" name="AutoShape 56"/>
          <p:cNvSpPr>
            <a:spLocks noChangeArrowheads="1"/>
          </p:cNvSpPr>
          <p:nvPr/>
        </p:nvSpPr>
        <p:spPr bwMode="auto">
          <a:xfrm>
            <a:off x="5894534" y="1451098"/>
            <a:ext cx="2933700" cy="901700"/>
          </a:xfrm>
          <a:prstGeom prst="chevron">
            <a:avLst>
              <a:gd name="adj" fmla="val 34534"/>
            </a:avLst>
          </a:prstGeom>
          <a:gradFill flip="none" rotWithShape="1">
            <a:gsLst>
              <a:gs pos="0">
                <a:schemeClr val="accent6">
                  <a:lumMod val="75000"/>
                </a:schemeClr>
              </a:gs>
              <a:gs pos="84000">
                <a:schemeClr val="accent6">
                  <a:lumMod val="50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rPr>
              <a:t>XML Schemas</a:t>
            </a:r>
          </a:p>
        </p:txBody>
      </p:sp>
      <p:sp>
        <p:nvSpPr>
          <p:cNvPr id="16" name="AutoShape 59"/>
          <p:cNvSpPr>
            <a:spLocks noChangeArrowheads="1"/>
          </p:cNvSpPr>
          <p:nvPr/>
        </p:nvSpPr>
        <p:spPr bwMode="auto">
          <a:xfrm>
            <a:off x="433388" y="1438398"/>
            <a:ext cx="2933700" cy="901700"/>
          </a:xfrm>
          <a:prstGeom prst="homePlate">
            <a:avLst>
              <a:gd name="adj" fmla="val 34746"/>
            </a:avLst>
          </a:prstGeom>
          <a:gradFill flip="none" rotWithShape="1">
            <a:gsLst>
              <a:gs pos="0">
                <a:schemeClr val="tx2"/>
              </a:gs>
              <a:gs pos="81000">
                <a:schemeClr val="tx2">
                  <a:lumMod val="75000"/>
                </a:schemeClr>
              </a:gs>
            </a:gsLst>
            <a:lin ang="576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Exchange Content Model</a:t>
            </a:r>
          </a:p>
        </p:txBody>
      </p:sp>
      <p:cxnSp>
        <p:nvCxnSpPr>
          <p:cNvPr id="17" name="Straight Connector 16"/>
          <p:cNvCxnSpPr/>
          <p:nvPr/>
        </p:nvCxnSpPr>
        <p:spPr>
          <a:xfrm>
            <a:off x="579437" y="3568621"/>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8" name="Text Placeholder 14"/>
          <p:cNvSpPr txBox="1">
            <a:spLocks/>
          </p:cNvSpPr>
          <p:nvPr/>
        </p:nvSpPr>
        <p:spPr>
          <a:xfrm>
            <a:off x="5972323" y="252742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Data objects identified in the mapping document will appear in either the exchange, extension, or subset schemas</a:t>
            </a:r>
          </a:p>
          <a:p>
            <a:pPr marL="1588" lvl="1" fontAlgn="auto">
              <a:lnSpc>
                <a:spcPct val="110000"/>
              </a:lnSpc>
              <a:spcBef>
                <a:spcPts val="1776"/>
              </a:spcBef>
              <a:spcAft>
                <a:spcPts val="0"/>
              </a:spcAft>
              <a:buClr>
                <a:schemeClr val="tx1"/>
              </a:buClr>
              <a:defRPr/>
            </a:pPr>
            <a:r>
              <a:rPr lang="en-US" sz="1300" kern="0" dirty="0">
                <a:solidFill>
                  <a:srgbClr val="646769"/>
                </a:solidFill>
              </a:rPr>
              <a:t>Associations and cardinality from the exchange content model will be reflected in XML schemas</a:t>
            </a:r>
          </a:p>
        </p:txBody>
      </p:sp>
      <p:cxnSp>
        <p:nvCxnSpPr>
          <p:cNvPr id="19" name="Straight Connector 18"/>
          <p:cNvCxnSpPr/>
          <p:nvPr/>
        </p:nvCxnSpPr>
        <p:spPr>
          <a:xfrm>
            <a:off x="6023121" y="3564343"/>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184356" y="2327399"/>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1" name="AutoShape 56"/>
          <p:cNvSpPr>
            <a:spLocks noChangeArrowheads="1"/>
          </p:cNvSpPr>
          <p:nvPr/>
        </p:nvSpPr>
        <p:spPr bwMode="auto">
          <a:xfrm>
            <a:off x="3164036" y="1451098"/>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rPr>
              <a:t>Mapping Document</a:t>
            </a:r>
          </a:p>
        </p:txBody>
      </p:sp>
      <p:sp>
        <p:nvSpPr>
          <p:cNvPr id="22" name="Text Placeholder 14"/>
          <p:cNvSpPr txBox="1">
            <a:spLocks/>
          </p:cNvSpPr>
          <p:nvPr/>
        </p:nvSpPr>
        <p:spPr>
          <a:xfrm>
            <a:off x="3241825" y="252742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Designates </a:t>
            </a:r>
            <a:r>
              <a:rPr lang="en-US" sz="1300" kern="0" dirty="0" smtClean="0">
                <a:solidFill>
                  <a:srgbClr val="646769"/>
                </a:solidFill>
              </a:rPr>
              <a:t>what data </a:t>
            </a:r>
            <a:r>
              <a:rPr lang="en-US" sz="1300" kern="0" dirty="0">
                <a:solidFill>
                  <a:srgbClr val="646769"/>
                </a:solidFill>
              </a:rPr>
              <a:t>in the exchange content model will reuse NIEM data objects</a:t>
            </a:r>
          </a:p>
          <a:p>
            <a:pPr marL="1588" lvl="1" fontAlgn="auto">
              <a:lnSpc>
                <a:spcPct val="110000"/>
              </a:lnSpc>
              <a:spcBef>
                <a:spcPts val="1776"/>
              </a:spcBef>
              <a:spcAft>
                <a:spcPts val="0"/>
              </a:spcAft>
              <a:buClr>
                <a:schemeClr val="tx1"/>
              </a:buClr>
              <a:defRPr/>
            </a:pPr>
            <a:r>
              <a:rPr lang="en-US" sz="1300" kern="0" dirty="0">
                <a:solidFill>
                  <a:srgbClr val="646769"/>
                </a:solidFill>
              </a:rPr>
              <a:t>Elements and types that “equivalently” align to NIEM will appear in subset schemas</a:t>
            </a:r>
          </a:p>
          <a:p>
            <a:pPr marL="1588" lvl="1" fontAlgn="auto">
              <a:lnSpc>
                <a:spcPct val="110000"/>
              </a:lnSpc>
              <a:spcBef>
                <a:spcPts val="1776"/>
              </a:spcBef>
              <a:spcAft>
                <a:spcPts val="0"/>
              </a:spcAft>
              <a:buClr>
                <a:schemeClr val="tx1"/>
              </a:buClr>
              <a:defRPr/>
            </a:pPr>
            <a:r>
              <a:rPr lang="en-US" sz="1300" kern="0" dirty="0">
                <a:solidFill>
                  <a:srgbClr val="646769"/>
                </a:solidFill>
              </a:rPr>
              <a:t>Elements and types that have “no match” in NIEM will appear in an  extension schema</a:t>
            </a:r>
          </a:p>
        </p:txBody>
      </p:sp>
      <p:cxnSp>
        <p:nvCxnSpPr>
          <p:cNvPr id="25" name="Straight Connector 24"/>
          <p:cNvCxnSpPr/>
          <p:nvPr/>
        </p:nvCxnSpPr>
        <p:spPr>
          <a:xfrm>
            <a:off x="3341105" y="3363112"/>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341105" y="4240566"/>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7407343" y="730894"/>
            <a:ext cx="1235427" cy="143483"/>
            <a:chOff x="3462929" y="4029126"/>
            <a:chExt cx="1696889" cy="197077"/>
          </a:xfrm>
        </p:grpSpPr>
        <p:cxnSp>
          <p:nvCxnSpPr>
            <p:cNvPr id="28" name="Straight Connector 27"/>
            <p:cNvCxnSpPr>
              <a:endCxn id="3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3884900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a:xfrm>
            <a:off x="403225" y="1066800"/>
            <a:ext cx="8229600" cy="1447800"/>
          </a:xfrm>
        </p:spPr>
        <p:txBody>
          <a:bodyPr>
            <a:normAutofit/>
          </a:bodyPr>
          <a:lstStyle/>
          <a:p>
            <a:r>
              <a:rPr lang="en-US" sz="1600" dirty="0" smtClean="0">
                <a:solidFill>
                  <a:srgbClr val="666869"/>
                </a:solidFill>
              </a:rPr>
              <a:t>XML schemas that are typically created for an IEPD include subset, exchange, extension, constraint, and reference. A NIEM-conformant IEPD is required to constraint at least one schema that is either a NIEM reference schema or subset schema. XML schemas for NIEM-conformant exchanges can be created in two ways. They can either be generated through tools or manually coded.</a:t>
            </a:r>
          </a:p>
        </p:txBody>
      </p:sp>
      <p:sp>
        <p:nvSpPr>
          <p:cNvPr id="43011" name="Title 2"/>
          <p:cNvSpPr>
            <a:spLocks noGrp="1"/>
          </p:cNvSpPr>
          <p:nvPr>
            <p:ph type="title"/>
          </p:nvPr>
        </p:nvSpPr>
        <p:spPr/>
        <p:txBody>
          <a:bodyPr/>
          <a:lstStyle/>
          <a:p>
            <a:r>
              <a:rPr lang="en-US" smtClean="0"/>
              <a:t>Creation of XML Schemas</a:t>
            </a:r>
          </a:p>
        </p:txBody>
      </p:sp>
      <p:sp>
        <p:nvSpPr>
          <p:cNvPr id="2" name="Slide Number Placeholder 1"/>
          <p:cNvSpPr>
            <a:spLocks noGrp="1"/>
          </p:cNvSpPr>
          <p:nvPr>
            <p:ph type="sldNum" sz="quarter" idx="4"/>
          </p:nvPr>
        </p:nvSpPr>
        <p:spPr/>
        <p:txBody>
          <a:bodyPr/>
          <a:lstStyle/>
          <a:p>
            <a:fld id="{6E6030FC-FB78-5E4D-92EA-5D9433591EA9}" type="slidenum">
              <a:rPr lang="en-US" smtClean="0"/>
              <a:pPr/>
              <a:t>46</a:t>
            </a:fld>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039232518"/>
              </p:ext>
            </p:extLst>
          </p:nvPr>
        </p:nvGraphicFramePr>
        <p:xfrm>
          <a:off x="1199578" y="2514393"/>
          <a:ext cx="2933700" cy="2403406"/>
        </p:xfrm>
        <a:graphic>
          <a:graphicData uri="http://schemas.openxmlformats.org/drawingml/2006/table">
            <a:tbl>
              <a:tblPr/>
              <a:tblGrid>
                <a:gridCol w="2933700"/>
              </a:tblGrid>
              <a:tr h="715477">
                <a:tc>
                  <a:txBody>
                    <a:bodyPr/>
                    <a:lstStyle/>
                    <a:p>
                      <a:pPr algn="ctr" fontAlgn="t"/>
                      <a:r>
                        <a:rPr lang="en-US" sz="1600" b="1" i="0" u="none" strike="noStrike" dirty="0" smtClean="0">
                          <a:solidFill>
                            <a:schemeClr val="bg1"/>
                          </a:solidFill>
                          <a:latin typeface="+mn-lt"/>
                        </a:rPr>
                        <a:t>Generation through Tools</a:t>
                      </a:r>
                    </a:p>
                  </a:txBody>
                  <a:tcPr marL="5508" marR="5508" marT="5510" marB="0"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1687929">
                <a:tc>
                  <a:txBody>
                    <a:bodyPr/>
                    <a:lstStyle/>
                    <a:p>
                      <a:pPr algn="l" fontAlgn="t"/>
                      <a:r>
                        <a:rPr lang="en-US" sz="1400" b="0" i="0" u="none" strike="noStrike" dirty="0" smtClean="0">
                          <a:solidFill>
                            <a:schemeClr val="tx1"/>
                          </a:solidFill>
                          <a:latin typeface="+mn-lt"/>
                        </a:rPr>
                        <a:t>Automatically generate schemas based on an exchange content model, mapping document, or other inputs</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D9D9D9"/>
                      </a:solidFill>
                      <a:prstDash val="solid"/>
                      <a:round/>
                      <a:headEnd type="none" w="med" len="med"/>
                      <a:tailEnd type="none" w="med" len="med"/>
                    </a:lnB>
                    <a:solidFill>
                      <a:schemeClr val="bg1">
                        <a:lumMod val="75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202497582"/>
              </p:ext>
            </p:extLst>
          </p:nvPr>
        </p:nvGraphicFramePr>
        <p:xfrm>
          <a:off x="4501577" y="2514393"/>
          <a:ext cx="2933700" cy="2475548"/>
        </p:xfrm>
        <a:graphic>
          <a:graphicData uri="http://schemas.openxmlformats.org/drawingml/2006/table">
            <a:tbl>
              <a:tblPr/>
              <a:tblGrid>
                <a:gridCol w="2933700"/>
              </a:tblGrid>
              <a:tr h="709094">
                <a:tc>
                  <a:txBody>
                    <a:bodyPr/>
                    <a:lstStyle/>
                    <a:p>
                      <a:pPr algn="ctr" fontAlgn="t"/>
                      <a:r>
                        <a:rPr lang="en-US" sz="1600" b="1" i="0" u="none" strike="noStrike" dirty="0" smtClean="0">
                          <a:solidFill>
                            <a:schemeClr val="bg1"/>
                          </a:solidFill>
                          <a:latin typeface="+mn-lt"/>
                        </a:rPr>
                        <a:t>Code By Hand</a:t>
                      </a:r>
                    </a:p>
                  </a:txBody>
                  <a:tcPr marL="5508" marR="5508" marT="5510" marB="0"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1178552">
                <a:tc>
                  <a:txBody>
                    <a:bodyPr/>
                    <a:lstStyle/>
                    <a:p>
                      <a:pPr algn="l" fontAlgn="t"/>
                      <a:r>
                        <a:rPr lang="en-US" sz="1400" b="0" i="0" u="none" strike="noStrike" dirty="0" smtClean="0">
                          <a:solidFill>
                            <a:schemeClr val="tx1"/>
                          </a:solidFill>
                          <a:latin typeface="+mn-lt"/>
                        </a:rPr>
                        <a:t>Start with existing schemas and/or NIEM schema templates, which can be derived from NIEM reference schemas</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75000"/>
                      </a:schemeClr>
                    </a:solidFill>
                  </a:tcPr>
                </a:tc>
              </a:tr>
              <a:tr h="587902">
                <a:tc>
                  <a:txBody>
                    <a:bodyPr/>
                    <a:lstStyle/>
                    <a:p>
                      <a:pPr algn="l" fontAlgn="t"/>
                      <a:r>
                        <a:rPr lang="en-US" sz="1400" b="0" i="0" u="none" strike="noStrike" dirty="0" smtClean="0">
                          <a:solidFill>
                            <a:schemeClr val="tx1"/>
                          </a:solidFill>
                          <a:latin typeface="+mn-lt"/>
                        </a:rPr>
                        <a:t>Recommended to start with tools</a:t>
                      </a:r>
                      <a:r>
                        <a:rPr lang="en-US" sz="1400" b="0" i="0" u="none" strike="noStrike" baseline="0" dirty="0" smtClean="0">
                          <a:solidFill>
                            <a:schemeClr val="tx1"/>
                          </a:solidFill>
                          <a:latin typeface="+mn-lt"/>
                        </a:rPr>
                        <a:t> </a:t>
                      </a:r>
                      <a:r>
                        <a:rPr lang="en-US" sz="1400" b="0" i="0" u="none" strike="noStrike" dirty="0" smtClean="0">
                          <a:solidFill>
                            <a:schemeClr val="tx1"/>
                          </a:solidFill>
                          <a:latin typeface="+mn-lt"/>
                        </a:rPr>
                        <a:t>and modify as needed</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D9D9D9"/>
                      </a:solidFill>
                      <a:prstDash val="solid"/>
                      <a:round/>
                      <a:headEnd type="none" w="med" len="med"/>
                      <a:tailEnd type="none" w="med" len="med"/>
                    </a:lnB>
                    <a:solidFill>
                      <a:schemeClr val="bg1">
                        <a:lumMod val="85000"/>
                      </a:schemeClr>
                    </a:solidFill>
                  </a:tcPr>
                </a:tc>
              </a:tr>
            </a:tbl>
          </a:graphicData>
        </a:graphic>
      </p:graphicFrame>
      <p:sp>
        <p:nvSpPr>
          <p:cNvPr id="16" name="Rounded Rectangle 15"/>
          <p:cNvSpPr/>
          <p:nvPr/>
        </p:nvSpPr>
        <p:spPr bwMode="auto">
          <a:xfrm>
            <a:off x="323850" y="5134280"/>
            <a:ext cx="8175437"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000"/>
              </a:lnSpc>
              <a:defRPr/>
            </a:pPr>
            <a:r>
              <a:rPr lang="en-US" sz="1600" b="1" spc="-50" dirty="0" smtClean="0">
                <a:solidFill>
                  <a:srgbClr val="304776"/>
                </a:solidFill>
                <a:cs typeface="Arial"/>
              </a:rPr>
              <a:t>It’s important to note that regardless of the method used to generate schema, one must follow the NIEM Naming and Design Rules (NDR) when building these schemas. </a:t>
            </a:r>
            <a:endParaRPr lang="en-US" sz="1600" b="1" spc="-50" dirty="0">
              <a:solidFill>
                <a:srgbClr val="304776"/>
              </a:solidFill>
              <a:cs typeface="Arial"/>
            </a:endParaRPr>
          </a:p>
        </p:txBody>
      </p: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47</a:t>
            </a:fld>
            <a:endParaRPr lang="en-US" dirty="0"/>
          </a:p>
        </p:txBody>
      </p:sp>
      <p:sp>
        <p:nvSpPr>
          <p:cNvPr id="44036" name="Content Placeholder 1"/>
          <p:cNvSpPr>
            <a:spLocks noGrp="1"/>
          </p:cNvSpPr>
          <p:nvPr>
            <p:ph idx="1"/>
          </p:nvPr>
        </p:nvSpPr>
        <p:spPr/>
        <p:txBody>
          <a:bodyPr lIns="0" tIns="0" rIns="0" bIns="0">
            <a:normAutofit/>
          </a:bodyPr>
          <a:lstStyle/>
          <a:p>
            <a:pPr marL="0" indent="0">
              <a:spcBef>
                <a:spcPct val="0"/>
              </a:spcBef>
              <a:buFont typeface="Wingdings" pitchFamily="2" charset="2"/>
              <a:buNone/>
            </a:pPr>
            <a:r>
              <a:rPr lang="en-US" sz="1800" dirty="0" smtClean="0">
                <a:solidFill>
                  <a:schemeClr val="tx1"/>
                </a:solidFill>
              </a:rPr>
              <a:t>The NIEM Tools catalog provides a marketplace for a number of different tools that aid in schema generation. The Code List Generator provides you with the ability to build an XML schema file for code sets from an Excel spreadsheet.</a:t>
            </a:r>
          </a:p>
        </p:txBody>
      </p:sp>
      <p:sp>
        <p:nvSpPr>
          <p:cNvPr id="4" name="Title 3"/>
          <p:cNvSpPr>
            <a:spLocks noGrp="1"/>
          </p:cNvSpPr>
          <p:nvPr>
            <p:ph type="title"/>
          </p:nvPr>
        </p:nvSpPr>
        <p:spPr/>
        <p:txBody>
          <a:bodyPr>
            <a:normAutofit fontScale="90000"/>
          </a:bodyPr>
          <a:lstStyle/>
          <a:p>
            <a:r>
              <a:rPr lang="en-US"/>
              <a:t>NIEM Tools Catalog: </a:t>
            </a:r>
            <a:r>
              <a:rPr lang="en-US" b="0"/>
              <a:t>Schema Generation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105895"/>
            <a:ext cx="7162800" cy="34155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Rectangle 5"/>
          <p:cNvSpPr/>
          <p:nvPr/>
        </p:nvSpPr>
        <p:spPr>
          <a:xfrm>
            <a:off x="3135517" y="5644634"/>
            <a:ext cx="2903424" cy="369332"/>
          </a:xfrm>
          <a:prstGeom prst="rect">
            <a:avLst/>
          </a:prstGeom>
        </p:spPr>
        <p:txBody>
          <a:bodyPr wrap="none">
            <a:spAutoFit/>
          </a:bodyPr>
          <a:lstStyle/>
          <a:p>
            <a:r>
              <a:rPr lang="en-US" u="sng" dirty="0">
                <a:hlinkClick r:id="rId4"/>
              </a:rPr>
              <a:t>https://www.niem.gov/CLG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Aft>
                <a:spcPts val="1200"/>
              </a:spcAft>
            </a:pPr>
            <a:r>
              <a:rPr lang="en-US" sz="2600" b="1" dirty="0" smtClean="0">
                <a:solidFill>
                  <a:srgbClr val="1F497D"/>
                </a:solidFill>
              </a:rPr>
              <a:t>At the end of this module, you’ll </a:t>
            </a:r>
            <a:r>
              <a:rPr lang="en-US" sz="2600" b="1" dirty="0">
                <a:solidFill>
                  <a:srgbClr val="1F497D"/>
                </a:solidFill>
              </a:rPr>
              <a:t>able to:</a:t>
            </a:r>
            <a:endParaRPr lang="en-US" dirty="0">
              <a:solidFill>
                <a:schemeClr val="tx1"/>
              </a:solidFill>
            </a:endParaRPr>
          </a:p>
          <a:p>
            <a:pPr marL="0" lvl="1">
              <a:spcBef>
                <a:spcPts val="1680"/>
              </a:spcBef>
              <a:buClr>
                <a:schemeClr val="tx1"/>
              </a:buClr>
              <a:defRPr/>
            </a:pPr>
            <a:r>
              <a:rPr lang="en-US" dirty="0" smtClean="0">
                <a:solidFill>
                  <a:schemeClr val="tx1"/>
                </a:solidFill>
              </a:rPr>
              <a:t>List </a:t>
            </a:r>
            <a:r>
              <a:rPr lang="en-US" dirty="0">
                <a:solidFill>
                  <a:schemeClr val="tx1"/>
                </a:solidFill>
              </a:rPr>
              <a:t>the characteristics of a subset schema</a:t>
            </a:r>
          </a:p>
          <a:p>
            <a:pPr marL="0" lvl="1">
              <a:spcBef>
                <a:spcPts val="1680"/>
              </a:spcBef>
              <a:buClr>
                <a:schemeClr val="tx1"/>
              </a:buClr>
              <a:defRPr/>
            </a:pPr>
            <a:r>
              <a:rPr lang="en-US" dirty="0">
                <a:solidFill>
                  <a:schemeClr val="tx1"/>
                </a:solidFill>
              </a:rPr>
              <a:t>Explain how to use features of the subset schema generation </a:t>
            </a:r>
            <a:br>
              <a:rPr lang="en-US" dirty="0">
                <a:solidFill>
                  <a:schemeClr val="tx1"/>
                </a:solidFill>
              </a:rPr>
            </a:br>
            <a:r>
              <a:rPr lang="en-US" dirty="0">
                <a:solidFill>
                  <a:schemeClr val="tx1"/>
                </a:solidFill>
              </a:rPr>
              <a:t>tool (SSGT) </a:t>
            </a:r>
          </a:p>
          <a:p>
            <a:pPr marL="0" lvl="1">
              <a:spcBef>
                <a:spcPts val="1680"/>
              </a:spcBef>
              <a:buClr>
                <a:schemeClr val="tx1"/>
              </a:buClr>
              <a:defRPr/>
            </a:pPr>
            <a:r>
              <a:rPr lang="en-US" dirty="0">
                <a:solidFill>
                  <a:schemeClr val="tx1"/>
                </a:solidFill>
              </a:rPr>
              <a:t>Describe how to upload an existing wantlist </a:t>
            </a:r>
          </a:p>
        </p:txBody>
      </p:sp>
      <p:sp>
        <p:nvSpPr>
          <p:cNvPr id="2" name="Slide Number Placeholder 1"/>
          <p:cNvSpPr>
            <a:spLocks noGrp="1"/>
          </p:cNvSpPr>
          <p:nvPr>
            <p:ph type="sldNum" sz="quarter" idx="4"/>
          </p:nvPr>
        </p:nvSpPr>
        <p:spPr/>
        <p:txBody>
          <a:bodyPr/>
          <a:lstStyle/>
          <a:p>
            <a:fld id="{6E6030FC-FB78-5E4D-92EA-5D9433591EA9}" type="slidenum">
              <a:rPr lang="en-US" smtClean="0"/>
              <a:pPr/>
              <a:t>48</a:t>
            </a:fld>
            <a:endParaRPr lang="en-US" dirty="0"/>
          </a:p>
        </p:txBody>
      </p:sp>
      <p:sp>
        <p:nvSpPr>
          <p:cNvPr id="103425" name="Title 2"/>
          <p:cNvSpPr>
            <a:spLocks noGrp="1"/>
          </p:cNvSpPr>
          <p:nvPr>
            <p:ph type="title"/>
          </p:nvPr>
        </p:nvSpPr>
        <p:spPr>
          <a:ln/>
        </p:spPr>
        <p:txBody>
          <a:bodyPr>
            <a:normAutofit fontScale="90000"/>
          </a:bodyPr>
          <a:lstStyle/>
          <a:p>
            <a:pPr eaLnBrk="1" hangingPunct="1"/>
            <a:r>
              <a:rPr lang="en-US" dirty="0" smtClean="0">
                <a:ea typeface="ＭＳ Ｐゴシック" pitchFamily="34" charset="-128"/>
              </a:rPr>
              <a:t>Module 3.2: </a:t>
            </a:r>
            <a:r>
              <a:rPr lang="en-US" b="0" dirty="0" smtClean="0">
                <a:ea typeface="ＭＳ Ｐゴシック" pitchFamily="34" charset="-128"/>
              </a:rPr>
              <a:t>Creating a Subset Schema</a:t>
            </a:r>
          </a:p>
        </p:txBody>
      </p:sp>
      <p:cxnSp>
        <p:nvCxnSpPr>
          <p:cNvPr id="10" name="Straight Connector 9"/>
          <p:cNvCxnSpPr/>
          <p:nvPr/>
        </p:nvCxnSpPr>
        <p:spPr>
          <a:xfrm>
            <a:off x="412538" y="234707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0" name="Straight Connector 19"/>
          <p:cNvCxnSpPr/>
          <p:nvPr/>
        </p:nvCxnSpPr>
        <p:spPr>
          <a:xfrm>
            <a:off x="412538" y="316822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742312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49</a:t>
            </a:fld>
            <a:endParaRPr lang="en-US" dirty="0"/>
          </a:p>
        </p:txBody>
      </p:sp>
      <p:sp>
        <p:nvSpPr>
          <p:cNvPr id="2" name="Content Placeholder 1"/>
          <p:cNvSpPr>
            <a:spLocks noGrp="1"/>
          </p:cNvSpPr>
          <p:nvPr>
            <p:ph idx="1"/>
          </p:nvPr>
        </p:nvSpPr>
        <p:spPr/>
        <p:txBody>
          <a:bodyPr>
            <a:normAutofit/>
          </a:bodyPr>
          <a:lstStyle/>
          <a:p>
            <a:pPr marL="0" indent="0">
              <a:spcBef>
                <a:spcPts val="0"/>
              </a:spcBef>
              <a:spcAft>
                <a:spcPts val="1200"/>
              </a:spcAft>
              <a:buFont typeface="Wingdings" pitchFamily="2" charset="2"/>
              <a:buNone/>
              <a:defRPr/>
            </a:pPr>
            <a:r>
              <a:rPr lang="en-US" dirty="0" smtClean="0">
                <a:solidFill>
                  <a:srgbClr val="666869"/>
                </a:solidFill>
              </a:rPr>
              <a:t>Subset schemas are constructed by reusing the elements and types needed  for the exchange from NIEM reference schemas</a:t>
            </a:r>
          </a:p>
          <a:p>
            <a:pPr marL="0" indent="0">
              <a:spcBef>
                <a:spcPts val="0"/>
              </a:spcBef>
              <a:spcAft>
                <a:spcPts val="1200"/>
              </a:spcAft>
              <a:buFont typeface="Wingdings" pitchFamily="2" charset="2"/>
              <a:buNone/>
              <a:defRPr/>
            </a:pPr>
            <a:endParaRPr lang="en-US" dirty="0" smtClean="0">
              <a:solidFill>
                <a:srgbClr val="666869"/>
              </a:solidFill>
            </a:endParaRPr>
          </a:p>
          <a:p>
            <a:pPr>
              <a:buFont typeface="Wingdings" pitchFamily="2" charset="2"/>
              <a:buNone/>
              <a:defRPr/>
            </a:pPr>
            <a:r>
              <a:rPr lang="en-US" b="1" dirty="0" smtClean="0">
                <a:solidFill>
                  <a:schemeClr val="tx2"/>
                </a:solidFill>
              </a:rPr>
              <a:t>Subset schema:</a:t>
            </a:r>
          </a:p>
          <a:p>
            <a:pPr marL="285750" indent="-285750">
              <a:spcBef>
                <a:spcPts val="1032"/>
              </a:spcBef>
              <a:buClrTx/>
              <a:buFont typeface="Arial"/>
              <a:buChar char="•"/>
              <a:defRPr/>
            </a:pPr>
            <a:r>
              <a:rPr lang="en-US" sz="1800" dirty="0" smtClean="0">
                <a:solidFill>
                  <a:srgbClr val="666869"/>
                </a:solidFill>
              </a:rPr>
              <a:t>Subset schema is a required artifact </a:t>
            </a:r>
            <a:r>
              <a:rPr lang="en-US" sz="1800" dirty="0">
                <a:solidFill>
                  <a:srgbClr val="666869"/>
                </a:solidFill>
              </a:rPr>
              <a:t>of an IEPD and should be </a:t>
            </a:r>
            <a:r>
              <a:rPr lang="en-US" sz="1800" dirty="0" smtClean="0">
                <a:solidFill>
                  <a:srgbClr val="666869"/>
                </a:solidFill>
              </a:rPr>
              <a:t>NIEM-conformant</a:t>
            </a:r>
            <a:endParaRPr lang="en-US" sz="1800" dirty="0">
              <a:solidFill>
                <a:srgbClr val="666869"/>
              </a:solidFill>
            </a:endParaRPr>
          </a:p>
          <a:p>
            <a:pPr marL="285750" indent="-285750">
              <a:spcBef>
                <a:spcPts val="1032"/>
              </a:spcBef>
              <a:buClrTx/>
              <a:buFont typeface="Arial"/>
              <a:buChar char="•"/>
              <a:defRPr/>
            </a:pPr>
            <a:r>
              <a:rPr lang="en-US" sz="1800" dirty="0" smtClean="0">
                <a:solidFill>
                  <a:srgbClr val="666869"/>
                </a:solidFill>
              </a:rPr>
              <a:t>Subset schema should always </a:t>
            </a:r>
            <a:r>
              <a:rPr lang="en-US" sz="1800" dirty="0">
                <a:solidFill>
                  <a:srgbClr val="666869"/>
                </a:solidFill>
              </a:rPr>
              <a:t>validate against the entire </a:t>
            </a:r>
            <a:r>
              <a:rPr lang="en-US" sz="1800" dirty="0" smtClean="0">
                <a:solidFill>
                  <a:srgbClr val="666869"/>
                </a:solidFill>
              </a:rPr>
              <a:t>reference schema</a:t>
            </a:r>
            <a:endParaRPr lang="en-US" sz="1800" dirty="0">
              <a:solidFill>
                <a:srgbClr val="666869"/>
              </a:solidFill>
            </a:endParaRPr>
          </a:p>
          <a:p>
            <a:pPr marL="285750" indent="-285750">
              <a:spcBef>
                <a:spcPts val="1032"/>
              </a:spcBef>
              <a:buClrTx/>
              <a:buFont typeface="Arial"/>
              <a:buChar char="•"/>
              <a:defRPr/>
            </a:pPr>
            <a:r>
              <a:rPr lang="en-US" sz="1800" dirty="0" smtClean="0">
                <a:solidFill>
                  <a:srgbClr val="666869"/>
                </a:solidFill>
              </a:rPr>
              <a:t>Subset schema can </a:t>
            </a:r>
            <a:r>
              <a:rPr lang="en-US" sz="1800" dirty="0">
                <a:solidFill>
                  <a:srgbClr val="666869"/>
                </a:solidFill>
              </a:rPr>
              <a:t>be </a:t>
            </a:r>
            <a:r>
              <a:rPr lang="en-US" sz="1800" dirty="0" smtClean="0">
                <a:solidFill>
                  <a:srgbClr val="666869"/>
                </a:solidFill>
              </a:rPr>
              <a:t>generated using a number of tools from </a:t>
            </a:r>
            <a:r>
              <a:rPr lang="en-US" sz="1800" dirty="0">
                <a:solidFill>
                  <a:srgbClr val="666869"/>
                </a:solidFill>
              </a:rPr>
              <a:t>a variety of inputs </a:t>
            </a:r>
            <a:r>
              <a:rPr lang="en-US" sz="1800" dirty="0" smtClean="0">
                <a:solidFill>
                  <a:srgbClr val="666869"/>
                </a:solidFill>
              </a:rPr>
              <a:t>(such as </a:t>
            </a:r>
            <a:r>
              <a:rPr lang="en-US" sz="1800" dirty="0" err="1" smtClean="0">
                <a:solidFill>
                  <a:srgbClr val="666869"/>
                </a:solidFill>
              </a:rPr>
              <a:t>Wantlists</a:t>
            </a:r>
            <a:r>
              <a:rPr lang="en-US" sz="1800" dirty="0" smtClean="0">
                <a:solidFill>
                  <a:srgbClr val="666869"/>
                </a:solidFill>
              </a:rPr>
              <a:t> and </a:t>
            </a:r>
            <a:r>
              <a:rPr lang="en-US" sz="1800" dirty="0">
                <a:solidFill>
                  <a:srgbClr val="666869"/>
                </a:solidFill>
              </a:rPr>
              <a:t>XMI </a:t>
            </a:r>
            <a:r>
              <a:rPr lang="en-US" sz="1800" dirty="0" smtClean="0">
                <a:solidFill>
                  <a:srgbClr val="666869"/>
                </a:solidFill>
              </a:rPr>
              <a:t>files)</a:t>
            </a:r>
          </a:p>
        </p:txBody>
      </p:sp>
      <p:sp>
        <p:nvSpPr>
          <p:cNvPr id="45059" name="Title 2"/>
          <p:cNvSpPr>
            <a:spLocks noGrp="1"/>
          </p:cNvSpPr>
          <p:nvPr>
            <p:ph type="title"/>
          </p:nvPr>
        </p:nvSpPr>
        <p:spPr/>
        <p:txBody>
          <a:bodyPr/>
          <a:lstStyle/>
          <a:p>
            <a:r>
              <a:rPr lang="en-US" smtClean="0"/>
              <a:t>Create a Subset Schema</a:t>
            </a:r>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2"/>
          <p:cNvSpPr>
            <a:spLocks noGrp="1"/>
          </p:cNvSpPr>
          <p:nvPr>
            <p:ph type="title"/>
          </p:nvPr>
        </p:nvSpPr>
        <p:spPr>
          <a:ln/>
        </p:spPr>
        <p:txBody>
          <a:bodyPr/>
          <a:lstStyle/>
          <a:p>
            <a:pPr eaLnBrk="1" hangingPunct="1"/>
            <a:r>
              <a:rPr lang="en-US" dirty="0" smtClean="0">
                <a:ea typeface="ＭＳ Ｐゴシック" pitchFamily="34" charset="-128"/>
              </a:rPr>
              <a:t>Module 1: </a:t>
            </a:r>
            <a:r>
              <a:rPr lang="en-US" b="0" dirty="0" smtClean="0">
                <a:ea typeface="ＭＳ Ｐゴシック" pitchFamily="34" charset="-128"/>
              </a:rPr>
              <a:t>Concept Refresh</a:t>
            </a:r>
          </a:p>
        </p:txBody>
      </p:sp>
      <p:sp>
        <p:nvSpPr>
          <p:cNvPr id="19458" name="SHP_271"/>
          <p:cNvSpPr txBox="1">
            <a:spLocks noChangeArrowheads="1"/>
          </p:cNvSpPr>
          <p:nvPr/>
        </p:nvSpPr>
        <p:spPr bwMode="auto">
          <a:xfrm>
            <a:off x="401638" y="1053576"/>
            <a:ext cx="8340725" cy="66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000" b="1" dirty="0">
                <a:solidFill>
                  <a:srgbClr val="1F497D"/>
                </a:solidFill>
                <a:latin typeface="Arial"/>
                <a:ea typeface="+mn-ea"/>
                <a:cs typeface="Arial"/>
              </a:rPr>
              <a:t>Welcome to Module 1: Concept Refresh</a:t>
            </a:r>
          </a:p>
          <a:p>
            <a:pPr eaLnBrk="1" hangingPunct="1">
              <a:spcBef>
                <a:spcPct val="20000"/>
              </a:spcBef>
            </a:pPr>
            <a:endParaRPr lang="en-US" sz="2000" b="1" dirty="0">
              <a:solidFill>
                <a:srgbClr val="1F497D"/>
              </a:solidFill>
              <a:latin typeface="Arial"/>
              <a:ea typeface="+mn-ea"/>
              <a:cs typeface="Arial"/>
            </a:endParaRPr>
          </a:p>
          <a:p>
            <a:pPr eaLnBrk="1" hangingPunct="1">
              <a:spcBef>
                <a:spcPct val="20000"/>
              </a:spcBef>
            </a:pPr>
            <a:r>
              <a:rPr lang="en-US" sz="2000" b="1" dirty="0">
                <a:solidFill>
                  <a:srgbClr val="1F497D"/>
                </a:solidFill>
                <a:latin typeface="Arial"/>
                <a:ea typeface="+mn-ea"/>
                <a:cs typeface="Arial"/>
              </a:rPr>
              <a:t>This </a:t>
            </a:r>
            <a:r>
              <a:rPr lang="en-US" sz="2000" b="1" dirty="0" smtClean="0">
                <a:solidFill>
                  <a:srgbClr val="1F497D"/>
                </a:solidFill>
                <a:latin typeface="Arial"/>
                <a:ea typeface="+mn-ea"/>
                <a:cs typeface="Arial"/>
              </a:rPr>
              <a:t>module </a:t>
            </a:r>
            <a:r>
              <a:rPr lang="en-US" sz="2000" b="1" dirty="0">
                <a:solidFill>
                  <a:srgbClr val="1F497D"/>
                </a:solidFill>
                <a:latin typeface="Arial"/>
                <a:ea typeface="+mn-ea"/>
                <a:cs typeface="Arial"/>
              </a:rPr>
              <a:t>will provide a refresher of basic NIEM concepts </a:t>
            </a:r>
            <a:br>
              <a:rPr lang="en-US" sz="2000" b="1" dirty="0">
                <a:solidFill>
                  <a:srgbClr val="1F497D"/>
                </a:solidFill>
                <a:latin typeface="Arial"/>
                <a:ea typeface="+mn-ea"/>
                <a:cs typeface="Arial"/>
              </a:rPr>
            </a:br>
            <a:r>
              <a:rPr lang="en-US" sz="2000" b="1" dirty="0">
                <a:solidFill>
                  <a:srgbClr val="1F497D"/>
                </a:solidFill>
                <a:latin typeface="Arial"/>
                <a:ea typeface="+mn-ea"/>
                <a:cs typeface="Arial"/>
              </a:rPr>
              <a:t>covered in previous courses.  </a:t>
            </a:r>
          </a:p>
        </p:txBody>
      </p:sp>
      <p:sp>
        <p:nvSpPr>
          <p:cNvPr id="9" name="Content Placeholder 2"/>
          <p:cNvSpPr txBox="1">
            <a:spLocks/>
          </p:cNvSpPr>
          <p:nvPr/>
        </p:nvSpPr>
        <p:spPr>
          <a:xfrm>
            <a:off x="324069" y="2858564"/>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b="1" dirty="0" smtClean="0">
                <a:solidFill>
                  <a:srgbClr val="1F497D"/>
                </a:solidFill>
              </a:rPr>
              <a:t>At the end of this module, you’ll be able to:</a:t>
            </a:r>
          </a:p>
          <a:p>
            <a:pPr marL="0" lvl="1" indent="0">
              <a:spcBef>
                <a:spcPts val="1632"/>
              </a:spcBef>
              <a:spcAft>
                <a:spcPts val="0"/>
              </a:spcAft>
              <a:buClr>
                <a:schemeClr val="tx1"/>
              </a:buClr>
              <a:buNone/>
              <a:defRPr/>
            </a:pPr>
            <a:r>
              <a:rPr lang="en-US" sz="1800" dirty="0">
                <a:solidFill>
                  <a:schemeClr val="tx1"/>
                </a:solidFill>
              </a:rPr>
              <a:t>Define an exchange content model </a:t>
            </a:r>
          </a:p>
          <a:p>
            <a:pPr marL="0" lvl="1" indent="0">
              <a:spcBef>
                <a:spcPts val="1632"/>
              </a:spcBef>
              <a:spcAft>
                <a:spcPts val="0"/>
              </a:spcAft>
              <a:buClr>
                <a:schemeClr val="tx1"/>
              </a:buClr>
              <a:buNone/>
              <a:defRPr/>
            </a:pPr>
            <a:r>
              <a:rPr lang="en-US" sz="1800" dirty="0">
                <a:solidFill>
                  <a:schemeClr val="tx1"/>
                </a:solidFill>
              </a:rPr>
              <a:t>List the IEPD XML schemas </a:t>
            </a:r>
            <a:r>
              <a:rPr lang="en-US" sz="1800" dirty="0" smtClean="0">
                <a:solidFill>
                  <a:schemeClr val="tx1"/>
                </a:solidFill>
              </a:rPr>
              <a:t>and other </a:t>
            </a:r>
            <a:r>
              <a:rPr lang="en-US" sz="1800" dirty="0">
                <a:solidFill>
                  <a:schemeClr val="tx1"/>
                </a:solidFill>
              </a:rPr>
              <a:t>NIEM XML </a:t>
            </a:r>
            <a:r>
              <a:rPr lang="en-US" sz="1800" dirty="0" smtClean="0">
                <a:solidFill>
                  <a:schemeClr val="tx1"/>
                </a:solidFill>
              </a:rPr>
              <a:t>artifacts</a:t>
            </a:r>
            <a:endParaRPr lang="en-US" sz="1800" dirty="0">
              <a:solidFill>
                <a:schemeClr val="tx1"/>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5</a:t>
            </a:fld>
            <a:endParaRPr lang="en-US" dirty="0"/>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3" name="Straight Connector 22"/>
          <p:cNvCxnSpPr/>
          <p:nvPr/>
        </p:nvCxnSpPr>
        <p:spPr>
          <a:xfrm>
            <a:off x="424356" y="3967997"/>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43189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50</a:t>
            </a:fld>
            <a:endParaRPr lang="en-US" dirty="0"/>
          </a:p>
        </p:txBody>
      </p:sp>
      <p:sp>
        <p:nvSpPr>
          <p:cNvPr id="46082" name="Content Placeholder 1"/>
          <p:cNvSpPr>
            <a:spLocks noGrp="1"/>
          </p:cNvSpPr>
          <p:nvPr>
            <p:ph idx="1"/>
          </p:nvPr>
        </p:nvSpPr>
        <p:spPr>
          <a:xfrm>
            <a:off x="324069" y="1122947"/>
            <a:ext cx="8362731" cy="1956803"/>
          </a:xfrm>
        </p:spPr>
        <p:txBody>
          <a:bodyPr>
            <a:normAutofit/>
          </a:bodyPr>
          <a:lstStyle/>
          <a:p>
            <a:pPr marL="342900" indent="-342900">
              <a:spcBef>
                <a:spcPts val="1200"/>
              </a:spcBef>
              <a:buClrTx/>
              <a:buFont typeface="Arial"/>
              <a:buChar char="•"/>
            </a:pPr>
            <a:r>
              <a:rPr lang="en-US" dirty="0" smtClean="0">
                <a:solidFill>
                  <a:schemeClr val="tx1"/>
                </a:solidFill>
              </a:rPr>
              <a:t>The Subset Schema Generation Tool (SSGT) is a common starting point for schema development, because it is free, easy to use, and produces Subset Schemas for use within an exchange.</a:t>
            </a:r>
          </a:p>
          <a:p>
            <a:pPr marL="342900" indent="-342900">
              <a:spcBef>
                <a:spcPts val="1200"/>
              </a:spcBef>
              <a:buClrTx/>
              <a:buFont typeface="Arial"/>
              <a:buChar char="•"/>
            </a:pPr>
            <a:r>
              <a:rPr lang="en-US" dirty="0" smtClean="0">
                <a:solidFill>
                  <a:schemeClr val="tx1"/>
                </a:solidFill>
              </a:rPr>
              <a:t>SSGT can also be used for searching and browsing the NIEM data model, as well a generating </a:t>
            </a:r>
            <a:r>
              <a:rPr lang="en-US" dirty="0" err="1" smtClean="0">
                <a:solidFill>
                  <a:schemeClr val="tx1"/>
                </a:solidFill>
              </a:rPr>
              <a:t>Wantlists</a:t>
            </a:r>
            <a:r>
              <a:rPr lang="en-US" dirty="0" smtClean="0">
                <a:solidFill>
                  <a:schemeClr val="tx1"/>
                </a:solidFill>
              </a:rPr>
              <a:t>. </a:t>
            </a:r>
          </a:p>
        </p:txBody>
      </p:sp>
      <p:sp>
        <p:nvSpPr>
          <p:cNvPr id="46083" name="Title 2"/>
          <p:cNvSpPr>
            <a:spLocks noGrp="1"/>
          </p:cNvSpPr>
          <p:nvPr>
            <p:ph type="title"/>
          </p:nvPr>
        </p:nvSpPr>
        <p:spPr/>
        <p:txBody>
          <a:bodyPr>
            <a:normAutofit/>
          </a:bodyPr>
          <a:lstStyle/>
          <a:p>
            <a:r>
              <a:rPr lang="en-US" smtClean="0"/>
              <a:t>Subset Schema Generation Tool</a:t>
            </a:r>
          </a:p>
        </p:txBody>
      </p:sp>
      <p:graphicFrame>
        <p:nvGraphicFramePr>
          <p:cNvPr id="8" name="Table 7"/>
          <p:cNvGraphicFramePr>
            <a:graphicFrameLocks noGrp="1"/>
          </p:cNvGraphicFramePr>
          <p:nvPr>
            <p:extLst>
              <p:ext uri="{D42A27DB-BD31-4B8C-83A1-F6EECF244321}">
                <p14:modId xmlns:p14="http://schemas.microsoft.com/office/powerpoint/2010/main" val="2189722387"/>
              </p:ext>
            </p:extLst>
          </p:nvPr>
        </p:nvGraphicFramePr>
        <p:xfrm>
          <a:off x="761999" y="3285629"/>
          <a:ext cx="7737287" cy="2452462"/>
        </p:xfrm>
        <a:graphic>
          <a:graphicData uri="http://schemas.openxmlformats.org/drawingml/2006/table">
            <a:tbl>
              <a:tblPr/>
              <a:tblGrid>
                <a:gridCol w="7737287"/>
              </a:tblGrid>
              <a:tr h="709094">
                <a:tc>
                  <a:txBody>
                    <a:bodyPr/>
                    <a:lstStyle/>
                    <a:p>
                      <a:pPr algn="ctr" fontAlgn="t"/>
                      <a:r>
                        <a:rPr lang="en-US" sz="1600" b="1" i="0" u="none" strike="noStrike" dirty="0" smtClean="0">
                          <a:solidFill>
                            <a:schemeClr val="bg1"/>
                          </a:solidFill>
                          <a:latin typeface="+mn-lt"/>
                        </a:rPr>
                        <a:t>Schema Subset Generation Tool</a:t>
                      </a:r>
                    </a:p>
                  </a:txBody>
                  <a:tcPr marL="5508" marR="5508" marT="5510" marB="0"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981368">
                <a:tc>
                  <a:txBody>
                    <a:bodyPr/>
                    <a:lstStyle/>
                    <a:p>
                      <a:pPr algn="l" fontAlgn="t"/>
                      <a:r>
                        <a:rPr lang="en-US" sz="1400" b="0" i="0" u="none" strike="noStrike" dirty="0" smtClean="0">
                          <a:solidFill>
                            <a:srgbClr val="666869"/>
                          </a:solidFill>
                          <a:latin typeface="+mn-lt"/>
                        </a:rPr>
                        <a:t>The Subset Schema Generation Tool (SSGT) is part of the NIEM Tools Catalog and can be used to generate a Subset Schema for use within an exchange</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75000"/>
                      </a:schemeClr>
                    </a:solidFill>
                  </a:tcPr>
                </a:tc>
              </a:tr>
              <a:tr h="762000">
                <a:tc>
                  <a:txBody>
                    <a:bodyPr/>
                    <a:lstStyle/>
                    <a:p>
                      <a:pPr algn="l" fontAlgn="t"/>
                      <a:r>
                        <a:rPr lang="en-US" sz="1400" b="0" i="0" u="none" strike="noStrike" dirty="0" smtClean="0">
                          <a:solidFill>
                            <a:srgbClr val="666869"/>
                          </a:solidFill>
                          <a:latin typeface="+mn-lt"/>
                        </a:rPr>
                        <a:t>This can be completed by either mapping elements using the tool interface or uploading a wantlist</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D9D9D9"/>
                      </a:solidFill>
                      <a:prstDash val="solid"/>
                      <a:round/>
                      <a:headEnd type="none" w="med" len="med"/>
                      <a:tailEnd type="none" w="med" len="med"/>
                    </a:lnB>
                    <a:solidFill>
                      <a:schemeClr val="bg1">
                        <a:lumMod val="85000"/>
                      </a:schemeClr>
                    </a:solidFill>
                  </a:tcPr>
                </a:tc>
              </a:tr>
            </a:tbl>
          </a:graphicData>
        </a:graphic>
      </p:graphicFrame>
      <p:grpSp>
        <p:nvGrpSpPr>
          <p:cNvPr id="11" name="Group 10"/>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51</a:t>
            </a:fld>
            <a:endParaRPr lang="en-US" dirty="0"/>
          </a:p>
        </p:txBody>
      </p:sp>
      <p:sp>
        <p:nvSpPr>
          <p:cNvPr id="47106" name="Content Placeholder 1"/>
          <p:cNvSpPr>
            <a:spLocks noGrp="1"/>
          </p:cNvSpPr>
          <p:nvPr>
            <p:ph idx="1"/>
          </p:nvPr>
        </p:nvSpPr>
        <p:spPr/>
        <p:txBody>
          <a:bodyPr lIns="0" rIns="0">
            <a:normAutofit/>
          </a:bodyPr>
          <a:lstStyle/>
          <a:p>
            <a:pPr>
              <a:buClrTx/>
            </a:pPr>
            <a:r>
              <a:rPr lang="en-US" dirty="0" smtClean="0">
                <a:solidFill>
                  <a:srgbClr val="686868"/>
                </a:solidFill>
              </a:rPr>
              <a:t>A </a:t>
            </a:r>
            <a:r>
              <a:rPr lang="en-US" dirty="0" err="1" smtClean="0">
                <a:solidFill>
                  <a:srgbClr val="686868"/>
                </a:solidFill>
              </a:rPr>
              <a:t>Wantlist</a:t>
            </a:r>
            <a:r>
              <a:rPr lang="en-US" dirty="0" smtClean="0">
                <a:solidFill>
                  <a:srgbClr val="686868"/>
                </a:solidFill>
              </a:rPr>
              <a:t> is essentially an XML files that describes what an exchange “wants” from the NIEM data model. It directly aligns to the subset schema. SSGT also provides the functionality to generate a subset schema based on a </a:t>
            </a:r>
            <a:r>
              <a:rPr lang="en-US" dirty="0" err="1" smtClean="0">
                <a:solidFill>
                  <a:srgbClr val="686868"/>
                </a:solidFill>
              </a:rPr>
              <a:t>Wantlist</a:t>
            </a:r>
            <a:r>
              <a:rPr lang="en-US" dirty="0" smtClean="0">
                <a:solidFill>
                  <a:srgbClr val="686868"/>
                </a:solidFill>
              </a:rPr>
              <a:t>.  </a:t>
            </a:r>
          </a:p>
        </p:txBody>
      </p:sp>
      <p:sp>
        <p:nvSpPr>
          <p:cNvPr id="47107" name="Title 2"/>
          <p:cNvSpPr>
            <a:spLocks noGrp="1"/>
          </p:cNvSpPr>
          <p:nvPr>
            <p:ph type="title"/>
          </p:nvPr>
        </p:nvSpPr>
        <p:spPr/>
        <p:txBody>
          <a:bodyPr/>
          <a:lstStyle/>
          <a:p>
            <a:r>
              <a:rPr lang="en-US" smtClean="0"/>
              <a:t>Using a Wantlist with the SSGT</a:t>
            </a:r>
          </a:p>
        </p:txBody>
      </p:sp>
      <p:graphicFrame>
        <p:nvGraphicFramePr>
          <p:cNvPr id="7" name="Table 6"/>
          <p:cNvGraphicFramePr>
            <a:graphicFrameLocks noGrp="1"/>
          </p:cNvGraphicFramePr>
          <p:nvPr>
            <p:extLst>
              <p:ext uri="{D42A27DB-BD31-4B8C-83A1-F6EECF244321}">
                <p14:modId xmlns:p14="http://schemas.microsoft.com/office/powerpoint/2010/main" val="1360229896"/>
              </p:ext>
            </p:extLst>
          </p:nvPr>
        </p:nvGraphicFramePr>
        <p:xfrm>
          <a:off x="595008" y="2604447"/>
          <a:ext cx="7976020" cy="3214462"/>
        </p:xfrm>
        <a:graphic>
          <a:graphicData uri="http://schemas.openxmlformats.org/drawingml/2006/table">
            <a:tbl>
              <a:tblPr/>
              <a:tblGrid>
                <a:gridCol w="7976020"/>
              </a:tblGrid>
              <a:tr h="709094">
                <a:tc>
                  <a:txBody>
                    <a:bodyPr/>
                    <a:lstStyle/>
                    <a:p>
                      <a:pPr algn="ctr" fontAlgn="t"/>
                      <a:r>
                        <a:rPr lang="en-US" sz="1600" b="1" i="0" u="none" strike="noStrike" dirty="0" smtClean="0">
                          <a:solidFill>
                            <a:schemeClr val="bg1"/>
                          </a:solidFill>
                          <a:latin typeface="+mn-lt"/>
                        </a:rPr>
                        <a:t>Using a Wantlist</a:t>
                      </a:r>
                    </a:p>
                  </a:txBody>
                  <a:tcPr marL="5508" marR="5508" marT="5510" marB="0"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981368">
                <a:tc>
                  <a:txBody>
                    <a:bodyPr/>
                    <a:lstStyle/>
                    <a:p>
                      <a:pPr algn="l" fontAlgn="t"/>
                      <a:r>
                        <a:rPr lang="en-US" sz="1400" b="0" i="0" u="none" strike="noStrike" dirty="0" smtClean="0">
                          <a:solidFill>
                            <a:srgbClr val="666869"/>
                          </a:solidFill>
                          <a:latin typeface="+mn-lt"/>
                        </a:rPr>
                        <a:t>Wantlists are primarily used to generate a subset schema for a particular information exchange</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75000"/>
                      </a:schemeClr>
                    </a:solidFill>
                  </a:tcPr>
                </a:tc>
              </a:tr>
              <a:tr h="762000">
                <a:tc>
                  <a:txBody>
                    <a:bodyPr/>
                    <a:lstStyle/>
                    <a:p>
                      <a:pPr algn="l" fontAlgn="t"/>
                      <a:r>
                        <a:rPr lang="en-US" sz="1400" b="0" i="0" u="none" strike="noStrike" dirty="0" smtClean="0">
                          <a:solidFill>
                            <a:srgbClr val="666869"/>
                          </a:solidFill>
                          <a:latin typeface="+mn-lt"/>
                        </a:rPr>
                        <a:t>Elements and types that have been mapped to NIEM are included as part of the wantlist. </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lumMod val="85000"/>
                      </a:schemeClr>
                    </a:solidFill>
                  </a:tcPr>
                </a:tc>
              </a:tr>
              <a:tr h="762000">
                <a:tc>
                  <a:txBody>
                    <a:bodyPr/>
                    <a:lstStyle/>
                    <a:p>
                      <a:pPr algn="l" fontAlgn="t"/>
                      <a:r>
                        <a:rPr lang="en-US" sz="1400" b="0" i="0" u="none" strike="noStrike" dirty="0" smtClean="0">
                          <a:solidFill>
                            <a:srgbClr val="666869"/>
                          </a:solidFill>
                          <a:latin typeface="+mn-lt"/>
                        </a:rPr>
                        <a:t>The types and elements that are part of the wantlist represent those elements that are going to be part of the subset schema</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D9D9D9"/>
                      </a:solidFill>
                      <a:prstDash val="solid"/>
                      <a:round/>
                      <a:headEnd type="none" w="med" len="med"/>
                      <a:tailEnd type="none" w="med" len="med"/>
                    </a:lnB>
                    <a:solidFill>
                      <a:schemeClr val="bg1">
                        <a:lumMod val="75000"/>
                      </a:schemeClr>
                    </a:solidFill>
                  </a:tcPr>
                </a:tc>
              </a:tr>
            </a:tbl>
          </a:graphicData>
        </a:graphic>
      </p:graphicFrame>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2"/>
          <p:cNvPicPr>
            <a:picLocks noChangeAspect="1" noChangeArrowheads="1"/>
          </p:cNvPicPr>
          <p:nvPr/>
        </p:nvPicPr>
        <p:blipFill>
          <a:blip r:embed="rId3" cstate="print"/>
          <a:srcRect l="42223" t="43777" r="7777" b="13554"/>
          <a:stretch>
            <a:fillRect/>
          </a:stretch>
        </p:blipFill>
        <p:spPr bwMode="auto">
          <a:xfrm>
            <a:off x="445654" y="1863435"/>
            <a:ext cx="6858000" cy="3657600"/>
          </a:xfrm>
          <a:prstGeom prst="rect">
            <a:avLst/>
          </a:prstGeom>
          <a:noFill/>
          <a:ln w="12700" cmpd="sng">
            <a:solidFill>
              <a:schemeClr val="tx1"/>
            </a:solidFill>
            <a:miter lim="800000"/>
            <a:headEnd/>
            <a:tailEnd/>
          </a:ln>
        </p:spPr>
      </p:pic>
      <p:sp>
        <p:nvSpPr>
          <p:cNvPr id="2" name="Slide Number Placeholder 1"/>
          <p:cNvSpPr>
            <a:spLocks noGrp="1"/>
          </p:cNvSpPr>
          <p:nvPr>
            <p:ph type="sldNum" sz="quarter" idx="4"/>
          </p:nvPr>
        </p:nvSpPr>
        <p:spPr/>
        <p:txBody>
          <a:bodyPr/>
          <a:lstStyle/>
          <a:p>
            <a:fld id="{6E6030FC-FB78-5E4D-92EA-5D9433591EA9}" type="slidenum">
              <a:rPr lang="en-US" smtClean="0"/>
              <a:pPr/>
              <a:t>52</a:t>
            </a:fld>
            <a:endParaRPr lang="en-US" dirty="0"/>
          </a:p>
        </p:txBody>
      </p:sp>
      <p:sp>
        <p:nvSpPr>
          <p:cNvPr id="3" name="Content Placeholder 2"/>
          <p:cNvSpPr>
            <a:spLocks noGrp="1"/>
          </p:cNvSpPr>
          <p:nvPr>
            <p:ph idx="1"/>
          </p:nvPr>
        </p:nvSpPr>
        <p:spPr>
          <a:xfrm>
            <a:off x="393339" y="1123950"/>
            <a:ext cx="8362731" cy="688681"/>
          </a:xfrm>
        </p:spPr>
        <p:txBody>
          <a:bodyPr>
            <a:noAutofit/>
          </a:bodyPr>
          <a:lstStyle/>
          <a:p>
            <a:r>
              <a:rPr lang="en-US" b="1" dirty="0">
                <a:solidFill>
                  <a:schemeClr val="tx2"/>
                </a:solidFill>
              </a:rPr>
              <a:t>First step: </a:t>
            </a:r>
            <a:endParaRPr lang="en-US" b="1" dirty="0" smtClean="0">
              <a:solidFill>
                <a:schemeClr val="tx2"/>
              </a:solidFill>
            </a:endParaRPr>
          </a:p>
          <a:p>
            <a:r>
              <a:rPr lang="en-US" dirty="0" smtClean="0"/>
              <a:t>Load </a:t>
            </a:r>
            <a:r>
              <a:rPr lang="en-US" dirty="0" err="1"/>
              <a:t>Wantlist</a:t>
            </a:r>
            <a:r>
              <a:rPr lang="en-US" dirty="0"/>
              <a:t> into SSGT</a:t>
            </a:r>
          </a:p>
          <a:p>
            <a:endParaRPr lang="en-US" dirty="0"/>
          </a:p>
        </p:txBody>
      </p:sp>
      <p:sp>
        <p:nvSpPr>
          <p:cNvPr id="48131" name="Title 2"/>
          <p:cNvSpPr>
            <a:spLocks noGrp="1"/>
          </p:cNvSpPr>
          <p:nvPr>
            <p:ph type="title"/>
          </p:nvPr>
        </p:nvSpPr>
        <p:spPr/>
        <p:txBody>
          <a:bodyPr/>
          <a:lstStyle/>
          <a:p>
            <a:pPr eaLnBrk="1" hangingPunct="1"/>
            <a:r>
              <a:rPr lang="en-US" smtClean="0"/>
              <a:t>Schema Subset Generation Tool</a:t>
            </a:r>
          </a:p>
        </p:txBody>
      </p:sp>
      <p:sp>
        <p:nvSpPr>
          <p:cNvPr id="56326" name="TextBox 5"/>
          <p:cNvSpPr txBox="1">
            <a:spLocks noChangeArrowheads="1"/>
          </p:cNvSpPr>
          <p:nvPr/>
        </p:nvSpPr>
        <p:spPr bwMode="auto">
          <a:xfrm>
            <a:off x="4301835" y="1616365"/>
            <a:ext cx="4495800" cy="707886"/>
          </a:xfrm>
          <a:prstGeom prst="rect">
            <a:avLst/>
          </a:prstGeom>
          <a:solidFill>
            <a:schemeClr val="bg1"/>
          </a:solidFill>
          <a:ln w="9525">
            <a:noFill/>
            <a:miter lim="800000"/>
            <a:headEnd/>
            <a:tailEnd/>
          </a:ln>
          <a:effectLst/>
        </p:spPr>
        <p:txBody>
          <a:bodyPr>
            <a:spAutoFit/>
          </a:bodyPr>
          <a:lstStyle/>
          <a:p>
            <a:pPr lvl="1">
              <a:defRPr/>
            </a:pPr>
            <a:r>
              <a:rPr lang="en-US" sz="2000" b="1" dirty="0">
                <a:solidFill>
                  <a:srgbClr val="1F497D"/>
                </a:solidFill>
                <a:latin typeface="Arial" charset="0"/>
                <a:cs typeface="Arial" charset="0"/>
              </a:rPr>
              <a:t>Second step: </a:t>
            </a:r>
            <a:br>
              <a:rPr lang="en-US" sz="2000" b="1" dirty="0">
                <a:solidFill>
                  <a:srgbClr val="1F497D"/>
                </a:solidFill>
                <a:latin typeface="Arial" charset="0"/>
                <a:cs typeface="Arial" charset="0"/>
              </a:rPr>
            </a:br>
            <a:r>
              <a:rPr lang="en-US" sz="2000" dirty="0">
                <a:latin typeface="Arial" charset="0"/>
                <a:cs typeface="Arial" charset="0"/>
              </a:rPr>
              <a:t>Generate Subset Schema</a:t>
            </a:r>
          </a:p>
        </p:txBody>
      </p:sp>
      <p:pic>
        <p:nvPicPr>
          <p:cNvPr id="48136" name="Picture 8"/>
          <p:cNvPicPr>
            <a:picLocks noChangeAspect="1" noChangeArrowheads="1"/>
          </p:cNvPicPr>
          <p:nvPr/>
        </p:nvPicPr>
        <p:blipFill>
          <a:blip r:embed="rId4" cstate="print"/>
          <a:srcRect l="44444" t="46222" r="22778" b="9332"/>
          <a:stretch>
            <a:fillRect/>
          </a:stretch>
        </p:blipFill>
        <p:spPr bwMode="auto">
          <a:xfrm>
            <a:off x="4304144" y="2350656"/>
            <a:ext cx="4114800" cy="3487738"/>
          </a:xfrm>
          <a:prstGeom prst="rect">
            <a:avLst/>
          </a:prstGeom>
          <a:noFill/>
          <a:ln w="12700" cmpd="sng">
            <a:solidFill>
              <a:schemeClr val="tx1"/>
            </a:solidFill>
            <a:miter lim="800000"/>
            <a:headEnd/>
            <a:tailEnd/>
          </a:ln>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53</a:t>
            </a:fld>
            <a:endParaRPr lang="en-US" dirty="0"/>
          </a:p>
        </p:txBody>
      </p:sp>
      <p:sp>
        <p:nvSpPr>
          <p:cNvPr id="3" name="Content Placeholder 2"/>
          <p:cNvSpPr>
            <a:spLocks noGrp="1"/>
          </p:cNvSpPr>
          <p:nvPr>
            <p:ph idx="1"/>
          </p:nvPr>
        </p:nvSpPr>
        <p:spPr/>
        <p:txBody>
          <a:bodyPr/>
          <a:lstStyle/>
          <a:p>
            <a:pPr>
              <a:spcAft>
                <a:spcPts val="1200"/>
              </a:spcAft>
            </a:pPr>
            <a:r>
              <a:rPr lang="en-US" sz="2600" b="1" dirty="0" smtClean="0">
                <a:solidFill>
                  <a:srgbClr val="1F497D"/>
                </a:solidFill>
              </a:rPr>
              <a:t>At the end of this module, you’ll </a:t>
            </a:r>
            <a:r>
              <a:rPr lang="en-US" sz="2600" b="1" dirty="0">
                <a:solidFill>
                  <a:srgbClr val="1F497D"/>
                </a:solidFill>
              </a:rPr>
              <a:t>be able to</a:t>
            </a:r>
            <a:r>
              <a:rPr lang="en-US" sz="2600" b="1" dirty="0" smtClean="0">
                <a:solidFill>
                  <a:srgbClr val="1F497D"/>
                </a:solidFill>
              </a:rPr>
              <a:t>:</a:t>
            </a:r>
            <a:endParaRPr lang="en-US" dirty="0" smtClean="0">
              <a:solidFill>
                <a:schemeClr val="tx1"/>
              </a:solidFill>
            </a:endParaRPr>
          </a:p>
          <a:p>
            <a:pPr marL="0" lvl="1">
              <a:lnSpc>
                <a:spcPct val="106000"/>
              </a:lnSpc>
              <a:spcAft>
                <a:spcPts val="3000"/>
              </a:spcAft>
              <a:buClr>
                <a:schemeClr val="tx1"/>
              </a:buClr>
              <a:defRPr/>
            </a:pPr>
            <a:r>
              <a:rPr lang="en-US" dirty="0" smtClean="0">
                <a:solidFill>
                  <a:schemeClr val="tx1"/>
                </a:solidFill>
              </a:rPr>
              <a:t>List </a:t>
            </a:r>
            <a:r>
              <a:rPr lang="en-US" dirty="0">
                <a:solidFill>
                  <a:schemeClr val="tx1"/>
                </a:solidFill>
              </a:rPr>
              <a:t>the characteristics of a constraint schema</a:t>
            </a:r>
          </a:p>
          <a:p>
            <a:endParaRPr lang="en-US" dirty="0"/>
          </a:p>
        </p:txBody>
      </p:sp>
      <p:sp>
        <p:nvSpPr>
          <p:cNvPr id="117761" name="Title 2"/>
          <p:cNvSpPr>
            <a:spLocks noGrp="1"/>
          </p:cNvSpPr>
          <p:nvPr>
            <p:ph type="title"/>
          </p:nvPr>
        </p:nvSpPr>
        <p:spPr>
          <a:xfrm>
            <a:off x="255754" y="154470"/>
            <a:ext cx="7295072" cy="472966"/>
          </a:xfrm>
          <a:ln/>
        </p:spPr>
        <p:txBody>
          <a:bodyPr>
            <a:normAutofit fontScale="90000"/>
          </a:bodyPr>
          <a:lstStyle/>
          <a:p>
            <a:pPr eaLnBrk="1" hangingPunct="1"/>
            <a:r>
              <a:rPr lang="en-US" dirty="0" smtClean="0">
                <a:ea typeface="ＭＳ Ｐゴシック" pitchFamily="34" charset="-128"/>
              </a:rPr>
              <a:t>Module 3.3: </a:t>
            </a:r>
            <a:r>
              <a:rPr lang="en-US" b="0" dirty="0" smtClean="0">
                <a:ea typeface="ＭＳ Ｐゴシック" pitchFamily="34" charset="-128"/>
              </a:rPr>
              <a:t>Creating a Constraint Schema</a:t>
            </a:r>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5559988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54</a:t>
            </a:fld>
            <a:endParaRPr lang="en-US" dirty="0"/>
          </a:p>
        </p:txBody>
      </p:sp>
      <p:sp>
        <p:nvSpPr>
          <p:cNvPr id="51203" name="Title 2"/>
          <p:cNvSpPr>
            <a:spLocks noGrp="1"/>
          </p:cNvSpPr>
          <p:nvPr>
            <p:ph type="title"/>
          </p:nvPr>
        </p:nvSpPr>
        <p:spPr/>
        <p:txBody>
          <a:bodyPr/>
          <a:lstStyle/>
          <a:p>
            <a:r>
              <a:rPr lang="en-US" smtClean="0"/>
              <a:t>Create a Constraint Schema</a:t>
            </a:r>
          </a:p>
        </p:txBody>
      </p:sp>
      <p:sp>
        <p:nvSpPr>
          <p:cNvPr id="6" name="Content Placeholder 1"/>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defRPr/>
            </a:pPr>
            <a:r>
              <a:rPr lang="en-US" dirty="0" smtClean="0">
                <a:solidFill>
                  <a:srgbClr val="686868"/>
                </a:solidFill>
              </a:rPr>
              <a:t>Constraint schema are used to add additional restrictions to </a:t>
            </a:r>
            <a:br>
              <a:rPr lang="en-US" dirty="0" smtClean="0">
                <a:solidFill>
                  <a:srgbClr val="686868"/>
                </a:solidFill>
              </a:rPr>
            </a:br>
            <a:r>
              <a:rPr lang="en-US" dirty="0" smtClean="0">
                <a:solidFill>
                  <a:srgbClr val="686868"/>
                </a:solidFill>
              </a:rPr>
              <a:t>elements and types in the exchange</a:t>
            </a:r>
          </a:p>
          <a:p>
            <a:pPr>
              <a:spcBef>
                <a:spcPts val="0"/>
              </a:spcBef>
              <a:spcAft>
                <a:spcPts val="1200"/>
              </a:spcAft>
              <a:defRPr/>
            </a:pPr>
            <a:endParaRPr lang="en-US" dirty="0" smtClean="0">
              <a:solidFill>
                <a:srgbClr val="686868"/>
              </a:solidFill>
            </a:endParaRPr>
          </a:p>
          <a:p>
            <a:pPr>
              <a:spcBef>
                <a:spcPts val="0"/>
              </a:spcBef>
              <a:spcAft>
                <a:spcPts val="1200"/>
              </a:spcAft>
              <a:defRPr/>
            </a:pPr>
            <a:r>
              <a:rPr lang="en-US" b="1" dirty="0" smtClean="0">
                <a:solidFill>
                  <a:schemeClr val="tx2"/>
                </a:solidFill>
              </a:rPr>
              <a:t>Constraint Schemas: </a:t>
            </a:r>
          </a:p>
          <a:p>
            <a:pPr marL="285750" indent="-285750">
              <a:spcBef>
                <a:spcPts val="1032"/>
              </a:spcBef>
              <a:buClrTx/>
              <a:buFont typeface="Arial"/>
              <a:buChar char="•"/>
              <a:defRPr/>
            </a:pPr>
            <a:r>
              <a:rPr lang="en-US" sz="1800" dirty="0">
                <a:solidFill>
                  <a:srgbClr val="686868"/>
                </a:solidFill>
              </a:rPr>
              <a:t>Are </a:t>
            </a:r>
            <a:r>
              <a:rPr lang="en-US" sz="1800" b="1" dirty="0">
                <a:solidFill>
                  <a:srgbClr val="686868"/>
                </a:solidFill>
              </a:rPr>
              <a:t>not a required </a:t>
            </a:r>
            <a:r>
              <a:rPr lang="en-US" sz="1800" dirty="0">
                <a:solidFill>
                  <a:srgbClr val="686868"/>
                </a:solidFill>
              </a:rPr>
              <a:t>artifact of an IEPD and do not have to be </a:t>
            </a:r>
            <a:r>
              <a:rPr lang="en-US" sz="1800" dirty="0" smtClean="0">
                <a:solidFill>
                  <a:srgbClr val="686868"/>
                </a:solidFill>
              </a:rPr>
              <a:t>NIEM-conformant</a:t>
            </a:r>
            <a:endParaRPr lang="en-US" sz="1800" dirty="0">
              <a:solidFill>
                <a:srgbClr val="686868"/>
              </a:solidFill>
            </a:endParaRPr>
          </a:p>
          <a:p>
            <a:pPr marL="285750" indent="-285750">
              <a:spcBef>
                <a:spcPts val="1032"/>
              </a:spcBef>
              <a:buClrTx/>
              <a:buFont typeface="Arial"/>
              <a:buChar char="•"/>
              <a:defRPr/>
            </a:pPr>
            <a:r>
              <a:rPr lang="en-US" sz="1800" dirty="0" smtClean="0">
                <a:solidFill>
                  <a:srgbClr val="686868"/>
                </a:solidFill>
              </a:rPr>
              <a:t>Are derived from Subset Schemas </a:t>
            </a:r>
            <a:endParaRPr lang="en-US" sz="1800" dirty="0">
              <a:solidFill>
                <a:srgbClr val="686868"/>
              </a:solidFill>
            </a:endParaRPr>
          </a:p>
          <a:p>
            <a:pPr marL="285750" indent="-285750">
              <a:spcBef>
                <a:spcPts val="1032"/>
              </a:spcBef>
              <a:buClrTx/>
              <a:buFont typeface="Arial"/>
              <a:buChar char="•"/>
              <a:defRPr/>
            </a:pPr>
            <a:r>
              <a:rPr lang="en-US" sz="1800" dirty="0">
                <a:solidFill>
                  <a:srgbClr val="686868"/>
                </a:solidFill>
              </a:rPr>
              <a:t>Are used to reflect the business rules of the exchange</a:t>
            </a:r>
          </a:p>
          <a:p>
            <a:pPr marL="285750" indent="-285750">
              <a:spcBef>
                <a:spcPts val="1032"/>
              </a:spcBef>
              <a:buClrTx/>
              <a:buFont typeface="Arial"/>
              <a:buChar char="•"/>
              <a:defRPr/>
            </a:pPr>
            <a:r>
              <a:rPr lang="en-US" sz="1800" dirty="0">
                <a:solidFill>
                  <a:srgbClr val="686868"/>
                </a:solidFill>
              </a:rPr>
              <a:t>If a separate schema is developed, an additional validation path in </a:t>
            </a:r>
            <a:br>
              <a:rPr lang="en-US" sz="1800" dirty="0">
                <a:solidFill>
                  <a:srgbClr val="686868"/>
                </a:solidFill>
              </a:rPr>
            </a:br>
            <a:r>
              <a:rPr lang="en-US" sz="1800" dirty="0">
                <a:solidFill>
                  <a:srgbClr val="686868"/>
                </a:solidFill>
              </a:rPr>
              <a:t>needed to validate against the Constraint Schema</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55</a:t>
            </a:fld>
            <a:endParaRPr lang="en-US" dirty="0"/>
          </a:p>
        </p:txBody>
      </p:sp>
      <p:sp>
        <p:nvSpPr>
          <p:cNvPr id="121857" name="Title 2"/>
          <p:cNvSpPr>
            <a:spLocks noGrp="1"/>
          </p:cNvSpPr>
          <p:nvPr>
            <p:ph type="title"/>
          </p:nvPr>
        </p:nvSpPr>
        <p:spPr>
          <a:xfrm>
            <a:off x="255754" y="154470"/>
            <a:ext cx="6646041" cy="472966"/>
          </a:xfrm>
          <a:ln/>
        </p:spPr>
        <p:txBody>
          <a:bodyPr>
            <a:normAutofit fontScale="90000"/>
          </a:bodyPr>
          <a:lstStyle/>
          <a:p>
            <a:pPr eaLnBrk="1" hangingPunct="1"/>
            <a:r>
              <a:rPr lang="en-US" dirty="0" smtClean="0">
                <a:ea typeface="ＭＳ Ｐゴシック" pitchFamily="34" charset="-128"/>
              </a:rPr>
              <a:t>Module 3.4: </a:t>
            </a:r>
            <a:r>
              <a:rPr lang="en-US" b="0" dirty="0" smtClean="0">
                <a:ea typeface="ＭＳ Ｐゴシック" pitchFamily="34" charset="-128"/>
              </a:rPr>
              <a:t>Creating an Extension Schema</a:t>
            </a:r>
          </a:p>
        </p:txBody>
      </p:sp>
      <p:sp>
        <p:nvSpPr>
          <p:cNvPr id="9" name="Content Placeholder 2"/>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600" b="1" dirty="0" smtClean="0">
                <a:solidFill>
                  <a:srgbClr val="1F497D"/>
                </a:solidFill>
              </a:rPr>
              <a:t>At the end of this module, you’ll </a:t>
            </a:r>
            <a:r>
              <a:rPr lang="en-US" sz="2600" b="1" dirty="0">
                <a:solidFill>
                  <a:srgbClr val="1F497D"/>
                </a:solidFill>
              </a:rPr>
              <a:t>be able to</a:t>
            </a:r>
            <a:r>
              <a:rPr lang="en-US" sz="2600" b="1" dirty="0" smtClean="0">
                <a:solidFill>
                  <a:srgbClr val="1F497D"/>
                </a:solidFill>
              </a:rPr>
              <a:t>:</a:t>
            </a:r>
            <a:endParaRPr lang="en-US" dirty="0" smtClean="0">
              <a:solidFill>
                <a:schemeClr val="tx1"/>
              </a:solidFill>
            </a:endParaRPr>
          </a:p>
          <a:p>
            <a:pPr marL="0" lvl="1">
              <a:lnSpc>
                <a:spcPct val="106000"/>
              </a:lnSpc>
              <a:spcAft>
                <a:spcPts val="3000"/>
              </a:spcAft>
              <a:buClr>
                <a:schemeClr val="tx1"/>
              </a:buClr>
              <a:defRPr/>
            </a:pPr>
            <a:r>
              <a:rPr lang="en-US" dirty="0" smtClean="0">
                <a:solidFill>
                  <a:schemeClr val="tx1"/>
                </a:solidFill>
              </a:rPr>
              <a:t>List </a:t>
            </a:r>
            <a:r>
              <a:rPr lang="en-US" dirty="0">
                <a:solidFill>
                  <a:schemeClr val="tx1"/>
                </a:solidFill>
              </a:rPr>
              <a:t>the characteristics of an extension schema</a:t>
            </a: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0276251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defRPr/>
            </a:pPr>
            <a:r>
              <a:rPr lang="en-US" dirty="0" smtClean="0">
                <a:solidFill>
                  <a:srgbClr val="686868"/>
                </a:solidFill>
              </a:rPr>
              <a:t>Extension schemas define exchange specific types, elements, and attributes not available within NIEM. The Extension schema also includes reusable data components for a given exchange</a:t>
            </a:r>
          </a:p>
          <a:p>
            <a:pPr>
              <a:spcBef>
                <a:spcPts val="0"/>
              </a:spcBef>
              <a:spcAft>
                <a:spcPts val="1200"/>
              </a:spcAft>
              <a:defRPr/>
            </a:pPr>
            <a:endParaRPr lang="en-US" b="1" dirty="0" smtClean="0">
              <a:solidFill>
                <a:srgbClr val="1F497D"/>
              </a:solidFill>
            </a:endParaRPr>
          </a:p>
          <a:p>
            <a:pPr>
              <a:spcBef>
                <a:spcPts val="0"/>
              </a:spcBef>
              <a:spcAft>
                <a:spcPts val="1200"/>
              </a:spcAft>
              <a:defRPr/>
            </a:pPr>
            <a:r>
              <a:rPr lang="en-US" b="1" dirty="0" smtClean="0">
                <a:solidFill>
                  <a:srgbClr val="1F497D"/>
                </a:solidFill>
              </a:rPr>
              <a:t>Extension Schemas: </a:t>
            </a:r>
          </a:p>
          <a:p>
            <a:pPr marL="285750" indent="-285750">
              <a:spcBef>
                <a:spcPts val="1032"/>
              </a:spcBef>
              <a:buClrTx/>
              <a:buFont typeface="Arial"/>
              <a:buChar char="•"/>
              <a:defRPr/>
            </a:pPr>
            <a:r>
              <a:rPr lang="en-US" sz="1800" dirty="0">
                <a:solidFill>
                  <a:srgbClr val="686868"/>
                </a:solidFill>
              </a:rPr>
              <a:t>Are </a:t>
            </a:r>
            <a:r>
              <a:rPr lang="en-US" sz="1800" b="1" dirty="0">
                <a:solidFill>
                  <a:srgbClr val="686868"/>
                </a:solidFill>
              </a:rPr>
              <a:t>not a required </a:t>
            </a:r>
            <a:r>
              <a:rPr lang="en-US" sz="1800" dirty="0">
                <a:solidFill>
                  <a:srgbClr val="686868"/>
                </a:solidFill>
              </a:rPr>
              <a:t>artifact of an IEPD (it is possible for an IEPD to just have an Exchange Schema and a Subset Schema</a:t>
            </a:r>
            <a:r>
              <a:rPr lang="en-US" sz="1800" dirty="0" smtClean="0">
                <a:solidFill>
                  <a:srgbClr val="686868"/>
                </a:solidFill>
              </a:rPr>
              <a:t>)</a:t>
            </a:r>
          </a:p>
          <a:p>
            <a:pPr marL="285750" indent="-285750">
              <a:spcBef>
                <a:spcPts val="1032"/>
              </a:spcBef>
              <a:buClrTx/>
              <a:buFont typeface="Arial"/>
              <a:buChar char="•"/>
              <a:defRPr/>
            </a:pPr>
            <a:r>
              <a:rPr lang="en-US" sz="1800" dirty="0" smtClean="0">
                <a:solidFill>
                  <a:srgbClr val="686868"/>
                </a:solidFill>
              </a:rPr>
              <a:t>If the data objects in the Extension Schema will be reused, it is better to have a separate schema and local namespace defined for that schema. This is because Exchange Schema cannot be reused effectively between information exchanges because they contain the root element of the information exchange, which is unique to each individual exchange. </a:t>
            </a:r>
            <a:endParaRPr lang="en-US" sz="1800" dirty="0">
              <a:solidFill>
                <a:srgbClr val="686868"/>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56</a:t>
            </a:fld>
            <a:endParaRPr lang="en-US" dirty="0"/>
          </a:p>
        </p:txBody>
      </p:sp>
      <p:sp>
        <p:nvSpPr>
          <p:cNvPr id="52227" name="Title 2"/>
          <p:cNvSpPr>
            <a:spLocks noGrp="1"/>
          </p:cNvSpPr>
          <p:nvPr>
            <p:ph type="title"/>
          </p:nvPr>
        </p:nvSpPr>
        <p:spPr/>
        <p:txBody>
          <a:bodyPr/>
          <a:lstStyle/>
          <a:p>
            <a:r>
              <a:rPr lang="en-US" smtClean="0"/>
              <a:t>Create an Extension Schema</a:t>
            </a:r>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57</a:t>
            </a:fld>
            <a:endParaRPr lang="en-US" dirty="0"/>
          </a:p>
        </p:txBody>
      </p:sp>
      <p:sp>
        <p:nvSpPr>
          <p:cNvPr id="130049" name="Title 2"/>
          <p:cNvSpPr>
            <a:spLocks noGrp="1"/>
          </p:cNvSpPr>
          <p:nvPr>
            <p:ph type="title"/>
          </p:nvPr>
        </p:nvSpPr>
        <p:spPr>
          <a:ln/>
        </p:spPr>
        <p:txBody>
          <a:bodyPr>
            <a:normAutofit fontScale="90000"/>
          </a:bodyPr>
          <a:lstStyle/>
          <a:p>
            <a:pPr eaLnBrk="1" hangingPunct="1"/>
            <a:r>
              <a:rPr lang="en-US" dirty="0" smtClean="0">
                <a:ea typeface="ＭＳ Ｐゴシック" pitchFamily="34" charset="-128"/>
              </a:rPr>
              <a:t>Module 3.5: </a:t>
            </a:r>
            <a:r>
              <a:rPr lang="en-US" b="0" dirty="0" smtClean="0">
                <a:ea typeface="ＭＳ Ｐゴシック" pitchFamily="34" charset="-128"/>
              </a:rPr>
              <a:t>Creating an Exchange Schema</a:t>
            </a:r>
          </a:p>
        </p:txBody>
      </p:sp>
      <p:sp>
        <p:nvSpPr>
          <p:cNvPr id="9" name="Content Placeholder 2"/>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600" b="1" dirty="0" smtClean="0">
                <a:solidFill>
                  <a:srgbClr val="1F497D"/>
                </a:solidFill>
              </a:rPr>
              <a:t>At the end of this module, you’ll </a:t>
            </a:r>
            <a:r>
              <a:rPr lang="en-US" sz="2600" b="1" dirty="0">
                <a:solidFill>
                  <a:srgbClr val="1F497D"/>
                </a:solidFill>
              </a:rPr>
              <a:t>be able to:</a:t>
            </a:r>
          </a:p>
          <a:p>
            <a:pPr marL="0" lvl="1">
              <a:spcBef>
                <a:spcPts val="1680"/>
              </a:spcBef>
              <a:spcAft>
                <a:spcPts val="0"/>
              </a:spcAft>
              <a:buClr>
                <a:schemeClr val="tx1"/>
              </a:buClr>
              <a:defRPr/>
            </a:pPr>
            <a:r>
              <a:rPr lang="en-US" dirty="0">
                <a:solidFill>
                  <a:schemeClr val="tx1"/>
                </a:solidFill>
              </a:rPr>
              <a:t>List the characteristics of an exchange </a:t>
            </a:r>
            <a:r>
              <a:rPr lang="en-US" dirty="0" smtClean="0">
                <a:solidFill>
                  <a:schemeClr val="tx1"/>
                </a:solidFill>
              </a:rPr>
              <a:t>schema</a:t>
            </a:r>
          </a:p>
          <a:p>
            <a:pPr marL="0" lvl="1">
              <a:spcBef>
                <a:spcPts val="1680"/>
              </a:spcBef>
              <a:spcAft>
                <a:spcPts val="0"/>
              </a:spcAft>
              <a:buClr>
                <a:schemeClr val="tx1"/>
              </a:buClr>
              <a:defRPr/>
            </a:pPr>
            <a:r>
              <a:rPr lang="en-US" dirty="0" smtClean="0">
                <a:solidFill>
                  <a:schemeClr val="tx1"/>
                </a:solidFill>
              </a:rPr>
              <a:t>Identify additional XML artifacts</a:t>
            </a:r>
            <a:endParaRPr lang="en-US" dirty="0">
              <a:solidFill>
                <a:schemeClr val="tx1"/>
              </a:solidFill>
            </a:endParaRP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7" name="Straight Connector 16"/>
          <p:cNvCxnSpPr/>
          <p:nvPr/>
        </p:nvCxnSpPr>
        <p:spPr>
          <a:xfrm>
            <a:off x="562092" y="252181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632019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58</a:t>
            </a:fld>
            <a:endParaRPr lang="en-US" dirty="0"/>
          </a:p>
        </p:txBody>
      </p:sp>
      <p:sp>
        <p:nvSpPr>
          <p:cNvPr id="55299" name="Title 2"/>
          <p:cNvSpPr>
            <a:spLocks noGrp="1"/>
          </p:cNvSpPr>
          <p:nvPr>
            <p:ph type="title"/>
          </p:nvPr>
        </p:nvSpPr>
        <p:spPr/>
        <p:txBody>
          <a:bodyPr/>
          <a:lstStyle/>
          <a:p>
            <a:r>
              <a:rPr lang="en-US" smtClean="0"/>
              <a:t>Create an Exchange Schema</a:t>
            </a:r>
          </a:p>
        </p:txBody>
      </p:sp>
      <p:sp>
        <p:nvSpPr>
          <p:cNvPr id="7" name="Content Placeholder 1"/>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defRPr/>
            </a:pPr>
            <a:r>
              <a:rPr lang="en-US" dirty="0" smtClean="0">
                <a:solidFill>
                  <a:srgbClr val="686868"/>
                </a:solidFill>
              </a:rPr>
              <a:t>An Exchange schema is used to define the root (highest level) element of the exchange, as well as any other content specific to this IEPD that will not be reused by other IEPDs</a:t>
            </a:r>
          </a:p>
          <a:p>
            <a:pPr>
              <a:spcBef>
                <a:spcPts val="0"/>
              </a:spcBef>
              <a:spcAft>
                <a:spcPts val="1200"/>
              </a:spcAft>
              <a:defRPr/>
            </a:pPr>
            <a:endParaRPr lang="en-US" b="1" dirty="0" smtClean="0">
              <a:solidFill>
                <a:schemeClr val="tx2"/>
              </a:solidFill>
            </a:endParaRPr>
          </a:p>
          <a:p>
            <a:pPr>
              <a:spcBef>
                <a:spcPts val="0"/>
              </a:spcBef>
              <a:spcAft>
                <a:spcPts val="1200"/>
              </a:spcAft>
              <a:defRPr/>
            </a:pPr>
            <a:r>
              <a:rPr lang="en-US" b="1" dirty="0" smtClean="0">
                <a:solidFill>
                  <a:schemeClr val="tx2"/>
                </a:solidFill>
              </a:rPr>
              <a:t>Exchange Schemas: </a:t>
            </a:r>
          </a:p>
          <a:p>
            <a:pPr marL="285750" indent="-285750">
              <a:spcBef>
                <a:spcPts val="1032"/>
              </a:spcBef>
              <a:buClrTx/>
              <a:buFont typeface="Arial"/>
              <a:buChar char="•"/>
              <a:defRPr/>
            </a:pPr>
            <a:r>
              <a:rPr lang="en-US" sz="1800" dirty="0">
                <a:solidFill>
                  <a:srgbClr val="686868"/>
                </a:solidFill>
              </a:rPr>
              <a:t>Are </a:t>
            </a:r>
            <a:r>
              <a:rPr lang="en-US" sz="1800" b="1" dirty="0">
                <a:solidFill>
                  <a:srgbClr val="686868"/>
                </a:solidFill>
              </a:rPr>
              <a:t>required</a:t>
            </a:r>
            <a:r>
              <a:rPr lang="en-US" sz="1800" dirty="0">
                <a:solidFill>
                  <a:srgbClr val="686868"/>
                </a:solidFill>
              </a:rPr>
              <a:t> in an IEPD </a:t>
            </a:r>
          </a:p>
          <a:p>
            <a:pPr marL="285750" indent="-285750">
              <a:spcBef>
                <a:spcPts val="1032"/>
              </a:spcBef>
              <a:buClrTx/>
              <a:buFont typeface="Arial"/>
              <a:buChar char="•"/>
              <a:defRPr/>
            </a:pPr>
            <a:r>
              <a:rPr lang="en-US" sz="1800" dirty="0">
                <a:solidFill>
                  <a:srgbClr val="686868"/>
                </a:solidFill>
              </a:rPr>
              <a:t>Import, reuse, and arrange the data objects from </a:t>
            </a:r>
            <a:br>
              <a:rPr lang="en-US" sz="1800" dirty="0">
                <a:solidFill>
                  <a:srgbClr val="686868"/>
                </a:solidFill>
              </a:rPr>
            </a:br>
            <a:r>
              <a:rPr lang="en-US" sz="1800" dirty="0">
                <a:solidFill>
                  <a:srgbClr val="686868"/>
                </a:solidFill>
              </a:rPr>
              <a:t>other schemas in the exchange</a:t>
            </a:r>
          </a:p>
          <a:p>
            <a:pPr marL="285750" indent="-285750">
              <a:spcBef>
                <a:spcPts val="1032"/>
              </a:spcBef>
              <a:buClrTx/>
              <a:buFont typeface="Arial"/>
              <a:buChar char="•"/>
              <a:defRPr/>
            </a:pPr>
            <a:r>
              <a:rPr lang="en-US" sz="1800" dirty="0">
                <a:solidFill>
                  <a:srgbClr val="686868"/>
                </a:solidFill>
              </a:rPr>
              <a:t>Are unique to each exchange</a:t>
            </a:r>
          </a:p>
          <a:p>
            <a:pPr marL="285750" indent="-285750">
              <a:spcBef>
                <a:spcPts val="1032"/>
              </a:spcBef>
              <a:buClrTx/>
              <a:buFont typeface="Arial"/>
              <a:buChar char="•"/>
              <a:defRPr/>
            </a:pPr>
            <a:r>
              <a:rPr lang="en-US" sz="1800" dirty="0">
                <a:solidFill>
                  <a:srgbClr val="686868"/>
                </a:solidFill>
              </a:rPr>
              <a:t>That are reused from existing exchanges can </a:t>
            </a:r>
            <a:br>
              <a:rPr lang="en-US" sz="1800" dirty="0">
                <a:solidFill>
                  <a:srgbClr val="686868"/>
                </a:solidFill>
              </a:rPr>
            </a:br>
            <a:r>
              <a:rPr lang="en-US" sz="1800" dirty="0">
                <a:solidFill>
                  <a:srgbClr val="686868"/>
                </a:solidFill>
              </a:rPr>
              <a:t>provide a template for the structure and content </a:t>
            </a:r>
            <a:br>
              <a:rPr lang="en-US" sz="1800" dirty="0">
                <a:solidFill>
                  <a:srgbClr val="686868"/>
                </a:solidFill>
              </a:rPr>
            </a:br>
            <a:r>
              <a:rPr lang="en-US" sz="1800" dirty="0">
                <a:solidFill>
                  <a:srgbClr val="686868"/>
                </a:solidFill>
              </a:rPr>
              <a:t>of the new exchange schema</a:t>
            </a:r>
          </a:p>
        </p:txBody>
      </p:sp>
      <p:sp>
        <p:nvSpPr>
          <p:cNvPr id="8" name="Rounded Rectangle 7"/>
          <p:cNvSpPr/>
          <p:nvPr/>
        </p:nvSpPr>
        <p:spPr bwMode="auto">
          <a:xfrm>
            <a:off x="6272047" y="2102152"/>
            <a:ext cx="2498148" cy="373351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1600" b="1" spc="-50" dirty="0">
                <a:solidFill>
                  <a:srgbClr val="304776"/>
                </a:solidFill>
                <a:cs typeface="Arial"/>
              </a:rPr>
              <a:t>An IEPD may have multiple exchange </a:t>
            </a:r>
            <a:r>
              <a:rPr lang="en-US" sz="1600" b="1" spc="-50" dirty="0" smtClean="0">
                <a:solidFill>
                  <a:srgbClr val="304776"/>
                </a:solidFill>
                <a:cs typeface="Arial"/>
              </a:rPr>
              <a:t>schemas. This is due to the fact that multiple information exchanges may be documented through a single IEPD where each information exchange has its own exchange schema, but shares a common extension schema</a:t>
            </a:r>
            <a:endParaRPr lang="en-US" sz="1600" b="1" spc="-50" dirty="0">
              <a:solidFill>
                <a:srgbClr val="304776"/>
              </a:solidFill>
              <a:cs typeface="Arial"/>
            </a:endParaRP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59</a:t>
            </a:fld>
            <a:endParaRPr lang="en-US" dirty="0"/>
          </a:p>
        </p:txBody>
      </p:sp>
      <p:sp>
        <p:nvSpPr>
          <p:cNvPr id="58372" name="Content Placeholder 1"/>
          <p:cNvSpPr>
            <a:spLocks noGrp="1"/>
          </p:cNvSpPr>
          <p:nvPr>
            <p:ph idx="1"/>
          </p:nvPr>
        </p:nvSpPr>
        <p:spPr>
          <a:xfrm>
            <a:off x="324069" y="1122947"/>
            <a:ext cx="8362731" cy="1051928"/>
          </a:xfrm>
        </p:spPr>
        <p:txBody>
          <a:bodyPr>
            <a:noAutofit/>
          </a:bodyPr>
          <a:lstStyle/>
          <a:p>
            <a:pPr indent="4763">
              <a:defRPr/>
            </a:pPr>
            <a:r>
              <a:rPr lang="en-US" sz="1400" dirty="0">
                <a:solidFill>
                  <a:srgbClr val="686868"/>
                </a:solidFill>
              </a:rPr>
              <a:t>In addition to exchange, extension, subset, and constraint </a:t>
            </a:r>
            <a:r>
              <a:rPr lang="en-US" sz="1400" dirty="0" smtClean="0">
                <a:solidFill>
                  <a:srgbClr val="686868"/>
                </a:solidFill>
              </a:rPr>
              <a:t>schemas</a:t>
            </a:r>
            <a:r>
              <a:rPr lang="en-US" sz="1400" dirty="0">
                <a:solidFill>
                  <a:srgbClr val="686868"/>
                </a:solidFill>
              </a:rPr>
              <a:t>, there are four additional XML artifacts that are recommended to include within an </a:t>
            </a:r>
            <a:r>
              <a:rPr lang="en-US" sz="1400" dirty="0" smtClean="0">
                <a:solidFill>
                  <a:srgbClr val="686868"/>
                </a:solidFill>
              </a:rPr>
              <a:t>IEPD. These </a:t>
            </a:r>
            <a:r>
              <a:rPr lang="en-US" sz="1400" dirty="0">
                <a:solidFill>
                  <a:srgbClr val="686868"/>
                </a:solidFill>
              </a:rPr>
              <a:t>are labeled “XML Artifacts” because they are not part of the four major schemas included in an IEPD, covered </a:t>
            </a:r>
            <a:r>
              <a:rPr lang="en-US" sz="1400" dirty="0" smtClean="0">
                <a:solidFill>
                  <a:srgbClr val="686868"/>
                </a:solidFill>
              </a:rPr>
              <a:t>previously. However</a:t>
            </a:r>
            <a:r>
              <a:rPr lang="en-US" sz="1400" dirty="0">
                <a:solidFill>
                  <a:srgbClr val="686868"/>
                </a:solidFill>
              </a:rPr>
              <a:t>, they are highly </a:t>
            </a:r>
            <a:r>
              <a:rPr lang="en-US" sz="1400" dirty="0" smtClean="0">
                <a:solidFill>
                  <a:srgbClr val="686868"/>
                </a:solidFill>
              </a:rPr>
              <a:t>recommended. The </a:t>
            </a:r>
            <a:r>
              <a:rPr lang="en-US" sz="1400" dirty="0">
                <a:solidFill>
                  <a:srgbClr val="686868"/>
                </a:solidFill>
              </a:rPr>
              <a:t>file extensions on these “artifacts” include XML, XSD, and XSL; therefore, not all of these artifacts are XML schema (XSD).</a:t>
            </a:r>
          </a:p>
        </p:txBody>
      </p:sp>
      <p:sp>
        <p:nvSpPr>
          <p:cNvPr id="58373" name="Title 2"/>
          <p:cNvSpPr>
            <a:spLocks noGrp="1"/>
          </p:cNvSpPr>
          <p:nvPr>
            <p:ph type="title"/>
          </p:nvPr>
        </p:nvSpPr>
        <p:spPr/>
        <p:txBody>
          <a:bodyPr>
            <a:normAutofit/>
          </a:bodyPr>
          <a:lstStyle/>
          <a:p>
            <a:pPr eaLnBrk="1" hangingPunct="1"/>
            <a:r>
              <a:rPr lang="en-US" dirty="0" smtClean="0"/>
              <a:t>Additional XML Artifacts</a:t>
            </a:r>
          </a:p>
        </p:txBody>
      </p:sp>
      <p:grpSp>
        <p:nvGrpSpPr>
          <p:cNvPr id="14" name="Group 1"/>
          <p:cNvGrpSpPr>
            <a:grpSpLocks/>
          </p:cNvGrpSpPr>
          <p:nvPr/>
        </p:nvGrpSpPr>
        <p:grpSpPr bwMode="auto">
          <a:xfrm>
            <a:off x="2442845" y="2632076"/>
            <a:ext cx="2060575" cy="3311524"/>
            <a:chOff x="469656" y="3044974"/>
            <a:chExt cx="2598609" cy="1861238"/>
          </a:xfrm>
        </p:grpSpPr>
        <p:sp>
          <p:nvSpPr>
            <p:cNvPr id="15" name="Rounded Rectangle 1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Stylesheets</a:t>
              </a:r>
            </a:p>
          </p:txBody>
        </p:sp>
        <p:sp>
          <p:nvSpPr>
            <p:cNvPr id="16" name="Rounded Rectangle 15"/>
            <p:cNvSpPr/>
            <p:nvPr/>
          </p:nvSpPr>
          <p:spPr>
            <a:xfrm>
              <a:off x="536328" y="3404952"/>
              <a:ext cx="2450978" cy="145606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7F7F7F"/>
                  </a:solidFill>
                  <a:latin typeface="+mj-lt"/>
                  <a:cs typeface="Arial"/>
                </a:rPr>
                <a:t>A stylesheet is built using eXtensible Stylesheet Language (XSL) and is used to make an XML instance human (or browser) readable</a:t>
              </a:r>
            </a:p>
          </p:txBody>
        </p:sp>
      </p:grpSp>
      <p:grpSp>
        <p:nvGrpSpPr>
          <p:cNvPr id="17" name="Group 1"/>
          <p:cNvGrpSpPr>
            <a:grpSpLocks/>
          </p:cNvGrpSpPr>
          <p:nvPr/>
        </p:nvGrpSpPr>
        <p:grpSpPr bwMode="auto">
          <a:xfrm>
            <a:off x="4580891" y="2632076"/>
            <a:ext cx="2057400" cy="3311524"/>
            <a:chOff x="469656" y="3044974"/>
            <a:chExt cx="2598609" cy="1861238"/>
          </a:xfrm>
        </p:grpSpPr>
        <p:sp>
          <p:nvSpPr>
            <p:cNvPr id="18" name="Rounded Rectangle 17"/>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Instances</a:t>
              </a:r>
            </a:p>
          </p:txBody>
        </p:sp>
        <p:sp>
          <p:nvSpPr>
            <p:cNvPr id="19" name="Rounded Rectangle 18"/>
            <p:cNvSpPr/>
            <p:nvPr/>
          </p:nvSpPr>
          <p:spPr>
            <a:xfrm>
              <a:off x="536328" y="3404952"/>
              <a:ext cx="2450978" cy="145606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7F7F7F"/>
                  </a:solidFill>
                  <a:latin typeface="+mj-lt"/>
                  <a:cs typeface="Arial"/>
                </a:rPr>
                <a:t>A sample XML instance is defined as the exchange message  “payload” and validates against the IEPD schemas</a:t>
              </a:r>
            </a:p>
          </p:txBody>
        </p:sp>
      </p:grpSp>
      <p:grpSp>
        <p:nvGrpSpPr>
          <p:cNvPr id="20" name="Group 1"/>
          <p:cNvGrpSpPr>
            <a:grpSpLocks/>
          </p:cNvGrpSpPr>
          <p:nvPr/>
        </p:nvGrpSpPr>
        <p:grpSpPr bwMode="auto">
          <a:xfrm>
            <a:off x="6715761" y="2632076"/>
            <a:ext cx="2057400" cy="3311524"/>
            <a:chOff x="469656" y="3044974"/>
            <a:chExt cx="2598609" cy="1861238"/>
          </a:xfrm>
        </p:grpSpPr>
        <p:sp>
          <p:nvSpPr>
            <p:cNvPr id="23" name="Rounded Rectangle 22"/>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Code Lists</a:t>
              </a:r>
            </a:p>
          </p:txBody>
        </p:sp>
        <p:sp>
          <p:nvSpPr>
            <p:cNvPr id="26" name="Rounded Rectangle 25"/>
            <p:cNvSpPr/>
            <p:nvPr/>
          </p:nvSpPr>
          <p:spPr>
            <a:xfrm>
              <a:off x="536328" y="3404952"/>
              <a:ext cx="2450978" cy="145606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7F7F7F"/>
                  </a:solidFill>
                  <a:latin typeface="+mj-lt"/>
                  <a:cs typeface="Arial"/>
                </a:rPr>
                <a:t>An XML schema of a list of allowable values for a data element within an exchange</a:t>
              </a:r>
            </a:p>
          </p:txBody>
        </p:sp>
      </p:grpSp>
      <p:grpSp>
        <p:nvGrpSpPr>
          <p:cNvPr id="27" name="Group 26"/>
          <p:cNvGrpSpPr/>
          <p:nvPr/>
        </p:nvGrpSpPr>
        <p:grpSpPr>
          <a:xfrm>
            <a:off x="7407343" y="730894"/>
            <a:ext cx="1235427" cy="143483"/>
            <a:chOff x="3462929" y="4029126"/>
            <a:chExt cx="1696889" cy="197077"/>
          </a:xfrm>
        </p:grpSpPr>
        <p:cxnSp>
          <p:nvCxnSpPr>
            <p:cNvPr id="28" name="Straight Connector 27"/>
            <p:cNvCxnSpPr>
              <a:endCxn id="3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1"/>
          <p:cNvGrpSpPr>
            <a:grpSpLocks/>
          </p:cNvGrpSpPr>
          <p:nvPr/>
        </p:nvGrpSpPr>
        <p:grpSpPr bwMode="auto">
          <a:xfrm>
            <a:off x="304799" y="2632076"/>
            <a:ext cx="2060575" cy="3311524"/>
            <a:chOff x="469656" y="3044974"/>
            <a:chExt cx="2598609" cy="1861238"/>
          </a:xfrm>
        </p:grpSpPr>
        <p:sp>
          <p:nvSpPr>
            <p:cNvPr id="22" name="Rounded Rectangle 21"/>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err="1" smtClean="0">
                  <a:solidFill>
                    <a:srgbClr val="304776"/>
                  </a:solidFill>
                  <a:latin typeface="+mj-lt"/>
                  <a:cs typeface="Arial"/>
                </a:rPr>
                <a:t>Wantlists</a:t>
              </a:r>
              <a:endParaRPr lang="en-US" b="1" spc="-50" dirty="0">
                <a:solidFill>
                  <a:srgbClr val="304776"/>
                </a:solidFill>
                <a:latin typeface="+mj-lt"/>
                <a:cs typeface="Arial"/>
              </a:endParaRPr>
            </a:p>
          </p:txBody>
        </p:sp>
        <p:sp>
          <p:nvSpPr>
            <p:cNvPr id="24" name="Rounded Rectangle 23"/>
            <p:cNvSpPr/>
            <p:nvPr/>
          </p:nvSpPr>
          <p:spPr>
            <a:xfrm>
              <a:off x="536328" y="3404952"/>
              <a:ext cx="2450978" cy="145606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smtClean="0">
                  <a:solidFill>
                    <a:srgbClr val="7F7F7F"/>
                  </a:solidFill>
                  <a:latin typeface="+mj-lt"/>
                  <a:cs typeface="Arial"/>
                </a:rPr>
                <a:t>An XML file that contains the elements and types from NIEM that will be included within the Subset Schema for the exchange</a:t>
              </a:r>
              <a:endParaRPr lang="en-US" sz="1600" dirty="0">
                <a:solidFill>
                  <a:srgbClr val="7F7F7F"/>
                </a:solidFill>
                <a:latin typeface="+mj-lt"/>
                <a:cs typeface="Arial"/>
              </a:endParaRPr>
            </a:p>
          </p:txBody>
        </p: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4069" y="989596"/>
            <a:ext cx="8362731" cy="5030203"/>
          </a:xfrm>
        </p:spPr>
        <p:txBody>
          <a:bodyPr>
            <a:normAutofit fontScale="85000" lnSpcReduction="20000"/>
          </a:bodyPr>
          <a:lstStyle/>
          <a:p>
            <a:pPr>
              <a:spcAft>
                <a:spcPct val="0"/>
              </a:spcAft>
            </a:pPr>
            <a:r>
              <a:rPr lang="en-US" sz="2400" b="1" dirty="0">
                <a:solidFill>
                  <a:srgbClr val="1F497D"/>
                </a:solidFill>
                <a:latin typeface="Arial" charset="0"/>
              </a:rPr>
              <a:t>Exchange Content </a:t>
            </a:r>
            <a:r>
              <a:rPr lang="en-US" sz="2400" b="1" dirty="0" smtClean="0">
                <a:solidFill>
                  <a:srgbClr val="1F497D"/>
                </a:solidFill>
                <a:latin typeface="Arial" charset="0"/>
              </a:rPr>
              <a:t>Models:</a:t>
            </a:r>
            <a:endParaRPr lang="en-US" sz="2400" b="1" dirty="0">
              <a:solidFill>
                <a:srgbClr val="1F497D"/>
              </a:solidFill>
              <a:latin typeface="Arial" charset="0"/>
            </a:endParaRPr>
          </a:p>
          <a:p>
            <a:pPr marL="285750" indent="-285750">
              <a:spcBef>
                <a:spcPts val="1200"/>
              </a:spcBef>
              <a:spcAft>
                <a:spcPct val="0"/>
              </a:spcAft>
              <a:buClr>
                <a:schemeClr val="tx1"/>
              </a:buClr>
              <a:buFont typeface="Arial"/>
              <a:buChar char="•"/>
            </a:pPr>
            <a:r>
              <a:rPr lang="en-US" sz="1600" dirty="0">
                <a:solidFill>
                  <a:srgbClr val="666869"/>
                </a:solidFill>
                <a:latin typeface="Arial" charset="0"/>
              </a:rPr>
              <a:t>Are graphical </a:t>
            </a:r>
            <a:r>
              <a:rPr lang="en-US" sz="1600" dirty="0" smtClean="0">
                <a:solidFill>
                  <a:srgbClr val="666869"/>
                </a:solidFill>
                <a:latin typeface="Arial" charset="0"/>
              </a:rPr>
              <a:t>representations of elements for an information exchange, as well as their associated relationships</a:t>
            </a:r>
            <a:endParaRPr lang="en-US" sz="1600" dirty="0">
              <a:solidFill>
                <a:srgbClr val="666869"/>
              </a:solidFill>
              <a:latin typeface="Arial" charset="0"/>
            </a:endParaRPr>
          </a:p>
          <a:p>
            <a:pPr marL="285750" indent="-285750">
              <a:spcBef>
                <a:spcPts val="1200"/>
              </a:spcBef>
              <a:spcAft>
                <a:spcPct val="0"/>
              </a:spcAft>
              <a:buClr>
                <a:schemeClr val="tx1"/>
              </a:buClr>
              <a:buFont typeface="Arial"/>
              <a:buChar char="•"/>
            </a:pPr>
            <a:r>
              <a:rPr lang="en-US" sz="1600" dirty="0">
                <a:solidFill>
                  <a:srgbClr val="666869"/>
                </a:solidFill>
                <a:latin typeface="Arial" charset="0"/>
              </a:rPr>
              <a:t>Consist of objects, elements, </a:t>
            </a:r>
            <a:r>
              <a:rPr lang="en-US" sz="1600" dirty="0" smtClean="0">
                <a:solidFill>
                  <a:srgbClr val="666869"/>
                </a:solidFill>
                <a:latin typeface="Arial" charset="0"/>
              </a:rPr>
              <a:t>associations, and possibly cardinality</a:t>
            </a:r>
            <a:endParaRPr lang="en-US" sz="1600" dirty="0">
              <a:solidFill>
                <a:srgbClr val="666869"/>
              </a:solidFill>
              <a:latin typeface="Arial" charset="0"/>
            </a:endParaRPr>
          </a:p>
          <a:p>
            <a:pPr>
              <a:spcAft>
                <a:spcPct val="0"/>
              </a:spcAft>
              <a:buClr>
                <a:schemeClr val="tx1"/>
              </a:buClr>
            </a:pPr>
            <a:endParaRPr lang="en-US" sz="1600" dirty="0">
              <a:latin typeface="Arial" charset="0"/>
            </a:endParaRPr>
          </a:p>
          <a:p>
            <a:pPr>
              <a:spcAft>
                <a:spcPct val="0"/>
              </a:spcAft>
              <a:buClr>
                <a:schemeClr val="tx1"/>
              </a:buClr>
            </a:pPr>
            <a:endParaRPr lang="en-US" sz="1600" dirty="0">
              <a:latin typeface="Arial" charset="0"/>
            </a:endParaRPr>
          </a:p>
          <a:p>
            <a:pPr>
              <a:spcAft>
                <a:spcPct val="0"/>
              </a:spcAft>
              <a:buClr>
                <a:schemeClr val="tx1"/>
              </a:buClr>
            </a:pPr>
            <a:r>
              <a:rPr lang="en-US" sz="2400" b="1" dirty="0" smtClean="0">
                <a:solidFill>
                  <a:srgbClr val="1F497D"/>
                </a:solidFill>
                <a:latin typeface="Arial" charset="0"/>
              </a:rPr>
              <a:t>IEPD XML Schemas:</a:t>
            </a:r>
            <a:endParaRPr lang="en-US" sz="2400" b="1" dirty="0">
              <a:solidFill>
                <a:srgbClr val="1F497D"/>
              </a:solidFill>
              <a:latin typeface="Arial" charset="0"/>
            </a:endParaRPr>
          </a:p>
          <a:p>
            <a:pPr>
              <a:spcBef>
                <a:spcPts val="1638"/>
              </a:spcBef>
              <a:spcAft>
                <a:spcPct val="0"/>
              </a:spcAft>
              <a:buClr>
                <a:schemeClr val="tx1"/>
              </a:buClr>
            </a:pPr>
            <a:r>
              <a:rPr lang="en-US" sz="1600" dirty="0" smtClean="0">
                <a:solidFill>
                  <a:srgbClr val="666869"/>
                </a:solidFill>
                <a:latin typeface="Arial" charset="0"/>
              </a:rPr>
              <a:t>IEPDs use five basic schema types to define an information exchange</a:t>
            </a:r>
            <a:r>
              <a:rPr lang="en-US" sz="1600" b="1" dirty="0" smtClean="0">
                <a:solidFill>
                  <a:srgbClr val="666869"/>
                </a:solidFill>
                <a:latin typeface="Arial" charset="0"/>
              </a:rPr>
              <a:t>.</a:t>
            </a:r>
            <a:r>
              <a:rPr lang="en-US" sz="1600" b="1" dirty="0">
                <a:solidFill>
                  <a:srgbClr val="666869"/>
                </a:solidFill>
                <a:latin typeface="Arial" charset="0"/>
              </a:rPr>
              <a:t> </a:t>
            </a:r>
            <a:r>
              <a:rPr lang="en-US" sz="1600" dirty="0">
                <a:solidFill>
                  <a:srgbClr val="666869"/>
                </a:solidFill>
                <a:latin typeface="Arial" charset="0"/>
              </a:rPr>
              <a:t>T</a:t>
            </a:r>
            <a:r>
              <a:rPr lang="en-US" sz="1600" dirty="0" smtClean="0">
                <a:solidFill>
                  <a:srgbClr val="666869"/>
                </a:solidFill>
                <a:latin typeface="Arial" charset="0"/>
              </a:rPr>
              <a:t>hey include exchange, extension, subset, reference, and constraint schema.</a:t>
            </a:r>
            <a:endParaRPr lang="en-US" sz="1600" dirty="0">
              <a:solidFill>
                <a:srgbClr val="666869"/>
              </a:solidFill>
              <a:latin typeface="Arial" charset="0"/>
            </a:endParaRPr>
          </a:p>
          <a:p>
            <a:pPr marL="285750" indent="-285750">
              <a:spcBef>
                <a:spcPts val="1638"/>
              </a:spcBef>
              <a:spcAft>
                <a:spcPct val="0"/>
              </a:spcAft>
              <a:buClr>
                <a:schemeClr val="tx1"/>
              </a:buClr>
              <a:buFont typeface="Arial"/>
              <a:buChar char="•"/>
            </a:pPr>
            <a:r>
              <a:rPr lang="en-US" sz="1600" b="1" dirty="0">
                <a:solidFill>
                  <a:srgbClr val="666869"/>
                </a:solidFill>
                <a:latin typeface="Arial" charset="0"/>
              </a:rPr>
              <a:t>Exchange Schema: </a:t>
            </a:r>
            <a:r>
              <a:rPr lang="en-US" sz="1600" dirty="0">
                <a:solidFill>
                  <a:srgbClr val="666869"/>
                </a:solidFill>
                <a:latin typeface="Arial" charset="0"/>
              </a:rPr>
              <a:t>Define the root element </a:t>
            </a:r>
            <a:r>
              <a:rPr lang="en-US" sz="1600" dirty="0" smtClean="0">
                <a:solidFill>
                  <a:srgbClr val="666869"/>
                </a:solidFill>
                <a:latin typeface="Arial" charset="0"/>
              </a:rPr>
              <a:t>of the message, as </a:t>
            </a:r>
            <a:r>
              <a:rPr lang="en-US" sz="1600" dirty="0">
                <a:solidFill>
                  <a:srgbClr val="666869"/>
                </a:solidFill>
                <a:latin typeface="Arial" charset="0"/>
              </a:rPr>
              <a:t>well as </a:t>
            </a:r>
            <a:r>
              <a:rPr lang="en-US" sz="1600" dirty="0" smtClean="0">
                <a:solidFill>
                  <a:srgbClr val="666869"/>
                </a:solidFill>
                <a:latin typeface="Arial" charset="0"/>
              </a:rPr>
              <a:t>the overall structure of the message</a:t>
            </a:r>
            <a:endParaRPr lang="en-US" sz="1600" dirty="0">
              <a:solidFill>
                <a:srgbClr val="666869"/>
              </a:solidFill>
              <a:latin typeface="Arial" charset="0"/>
            </a:endParaRPr>
          </a:p>
          <a:p>
            <a:pPr marL="285750" indent="-285750">
              <a:spcBef>
                <a:spcPts val="1638"/>
              </a:spcBef>
              <a:spcAft>
                <a:spcPct val="0"/>
              </a:spcAft>
              <a:buClr>
                <a:schemeClr val="tx1"/>
              </a:buClr>
              <a:buFont typeface="Arial"/>
              <a:buChar char="•"/>
            </a:pPr>
            <a:r>
              <a:rPr lang="en-US" sz="1600" b="1" dirty="0">
                <a:solidFill>
                  <a:srgbClr val="666869"/>
                </a:solidFill>
                <a:latin typeface="Arial" charset="0"/>
              </a:rPr>
              <a:t>Extension Schema: </a:t>
            </a:r>
            <a:r>
              <a:rPr lang="en-US" sz="1600" dirty="0">
                <a:solidFill>
                  <a:srgbClr val="666869"/>
                </a:solidFill>
                <a:latin typeface="Arial" charset="0"/>
              </a:rPr>
              <a:t>Define the data types and elements </a:t>
            </a:r>
            <a:r>
              <a:rPr lang="en-US" sz="1600" dirty="0" smtClean="0">
                <a:solidFill>
                  <a:srgbClr val="666869"/>
                </a:solidFill>
                <a:latin typeface="Arial" charset="0"/>
              </a:rPr>
              <a:t>that are not contained within NIEM but are needed for an information exchange</a:t>
            </a:r>
            <a:endParaRPr lang="en-US" sz="1600" dirty="0">
              <a:solidFill>
                <a:srgbClr val="666869"/>
              </a:solidFill>
              <a:latin typeface="Arial" charset="0"/>
            </a:endParaRPr>
          </a:p>
          <a:p>
            <a:pPr marL="285750" indent="-285750">
              <a:spcBef>
                <a:spcPts val="1638"/>
              </a:spcBef>
              <a:spcAft>
                <a:spcPct val="0"/>
              </a:spcAft>
              <a:buClr>
                <a:schemeClr val="tx1"/>
              </a:buClr>
              <a:buFont typeface="Arial"/>
              <a:buChar char="•"/>
            </a:pPr>
            <a:r>
              <a:rPr lang="en-US" sz="1600" b="1" dirty="0">
                <a:solidFill>
                  <a:srgbClr val="666869"/>
                </a:solidFill>
                <a:latin typeface="Arial" charset="0"/>
              </a:rPr>
              <a:t>Subset Schema: </a:t>
            </a:r>
            <a:r>
              <a:rPr lang="en-US" sz="1600" dirty="0">
                <a:solidFill>
                  <a:srgbClr val="666869"/>
                </a:solidFill>
                <a:latin typeface="Arial" charset="0"/>
              </a:rPr>
              <a:t>Contain a subset of elements and types from </a:t>
            </a:r>
            <a:r>
              <a:rPr lang="en-US" sz="1600" dirty="0" smtClean="0">
                <a:solidFill>
                  <a:srgbClr val="666869"/>
                </a:solidFill>
                <a:latin typeface="Arial" charset="0"/>
              </a:rPr>
              <a:t>the NIEM reference schemas that will be used within an exchange</a:t>
            </a:r>
            <a:endParaRPr lang="en-US" sz="1600" dirty="0">
              <a:solidFill>
                <a:srgbClr val="666869"/>
              </a:solidFill>
              <a:latin typeface="Arial" charset="0"/>
            </a:endParaRPr>
          </a:p>
          <a:p>
            <a:pPr marL="285750" indent="-285750">
              <a:spcBef>
                <a:spcPts val="1638"/>
              </a:spcBef>
              <a:spcAft>
                <a:spcPct val="0"/>
              </a:spcAft>
              <a:buClr>
                <a:schemeClr val="tx1"/>
              </a:buClr>
              <a:buFont typeface="Arial"/>
              <a:buChar char="•"/>
            </a:pPr>
            <a:r>
              <a:rPr lang="en-US" sz="1600" b="1" dirty="0">
                <a:solidFill>
                  <a:srgbClr val="666869"/>
                </a:solidFill>
                <a:latin typeface="Arial" charset="0"/>
              </a:rPr>
              <a:t>Constraint Schema: </a:t>
            </a:r>
            <a:r>
              <a:rPr lang="en-US" sz="1600" dirty="0">
                <a:solidFill>
                  <a:srgbClr val="666869"/>
                </a:solidFill>
                <a:latin typeface="Arial" charset="0"/>
              </a:rPr>
              <a:t>Restricts the values and cardinality of data types and elements within an </a:t>
            </a:r>
            <a:r>
              <a:rPr lang="en-US" sz="1600" dirty="0" smtClean="0">
                <a:solidFill>
                  <a:srgbClr val="666869"/>
                </a:solidFill>
                <a:latin typeface="Arial" charset="0"/>
              </a:rPr>
              <a:t>exchange</a:t>
            </a:r>
          </a:p>
          <a:p>
            <a:pPr marL="285750" indent="-285750">
              <a:spcBef>
                <a:spcPts val="1638"/>
              </a:spcBef>
              <a:spcAft>
                <a:spcPct val="0"/>
              </a:spcAft>
              <a:buClr>
                <a:schemeClr val="tx1"/>
              </a:buClr>
              <a:buFont typeface="Arial"/>
              <a:buChar char="•"/>
            </a:pPr>
            <a:r>
              <a:rPr lang="en-US" sz="1600" b="1" dirty="0" smtClean="0">
                <a:solidFill>
                  <a:srgbClr val="666869"/>
                </a:solidFill>
                <a:latin typeface="Arial" charset="0"/>
              </a:rPr>
              <a:t>Reference </a:t>
            </a:r>
            <a:r>
              <a:rPr lang="en-US" sz="1600" b="1" dirty="0">
                <a:solidFill>
                  <a:srgbClr val="666869"/>
                </a:solidFill>
                <a:latin typeface="Arial" charset="0"/>
              </a:rPr>
              <a:t>Schema: </a:t>
            </a:r>
            <a:r>
              <a:rPr lang="en-US" sz="1600" dirty="0" smtClean="0">
                <a:solidFill>
                  <a:srgbClr val="666869"/>
                </a:solidFill>
                <a:latin typeface="Arial" charset="0"/>
              </a:rPr>
              <a:t>Serve as the authoritative definition schema for the NIEM namespace</a:t>
            </a:r>
            <a:endParaRPr lang="en-US" sz="1600" dirty="0"/>
          </a:p>
        </p:txBody>
      </p:sp>
      <p:sp>
        <p:nvSpPr>
          <p:cNvPr id="3" name="Title 2"/>
          <p:cNvSpPr>
            <a:spLocks noGrp="1"/>
          </p:cNvSpPr>
          <p:nvPr>
            <p:ph type="title"/>
          </p:nvPr>
        </p:nvSpPr>
        <p:spPr/>
        <p:txBody>
          <a:bodyPr/>
          <a:lstStyle/>
          <a:p>
            <a:r>
              <a:rPr lang="en-US" dirty="0"/>
              <a:t>Concept Refresh</a:t>
            </a:r>
          </a:p>
        </p:txBody>
      </p:sp>
      <p:sp>
        <p:nvSpPr>
          <p:cNvPr id="4" name="Slide Number Placeholder 3"/>
          <p:cNvSpPr>
            <a:spLocks noGrp="1"/>
          </p:cNvSpPr>
          <p:nvPr>
            <p:ph type="sldNum" sz="quarter" idx="4"/>
          </p:nvPr>
        </p:nvSpPr>
        <p:spPr/>
        <p:txBody>
          <a:bodyPr/>
          <a:lstStyle/>
          <a:p>
            <a:fld id="{6E6030FC-FB78-5E4D-92EA-5D9433591EA9}" type="slidenum">
              <a:rPr lang="en-US" smtClean="0"/>
              <a:pPr/>
              <a:t>6</a:t>
            </a:fld>
            <a:endParaRPr lang="en-US" dirty="0"/>
          </a:p>
        </p:txBody>
      </p:sp>
      <p:cxnSp>
        <p:nvCxnSpPr>
          <p:cNvPr id="15" name="Straight Connector 14"/>
          <p:cNvCxnSpPr/>
          <p:nvPr/>
        </p:nvCxnSpPr>
        <p:spPr>
          <a:xfrm>
            <a:off x="420684" y="2299118"/>
            <a:ext cx="836273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0182048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60</a:t>
            </a:fld>
            <a:endParaRPr lang="en-US" dirty="0"/>
          </a:p>
        </p:txBody>
      </p:sp>
      <p:sp>
        <p:nvSpPr>
          <p:cNvPr id="4" name="Title 3"/>
          <p:cNvSpPr>
            <a:spLocks noGrp="1"/>
          </p:cNvSpPr>
          <p:nvPr>
            <p:ph type="title"/>
          </p:nvPr>
        </p:nvSpPr>
        <p:spPr/>
        <p:txBody>
          <a:bodyPr/>
          <a:lstStyle/>
          <a:p>
            <a:r>
              <a:rPr lang="en-US" dirty="0" smtClean="0"/>
              <a:t>Module 3.6 – creating a </a:t>
            </a:r>
            <a:r>
              <a:rPr lang="en-US" dirty="0" err="1" smtClean="0"/>
              <a:t>wantlist</a:t>
            </a:r>
            <a:endParaRPr lang="en-US" dirty="0"/>
          </a:p>
        </p:txBody>
      </p:sp>
      <p:sp>
        <p:nvSpPr>
          <p:cNvPr id="6" name="Rectangle 5"/>
          <p:cNvSpPr/>
          <p:nvPr/>
        </p:nvSpPr>
        <p:spPr>
          <a:xfrm>
            <a:off x="419100" y="1471238"/>
            <a:ext cx="7677150" cy="1034129"/>
          </a:xfrm>
          <a:prstGeom prst="rect">
            <a:avLst/>
          </a:prstGeom>
        </p:spPr>
        <p:txBody>
          <a:bodyPr wrap="square">
            <a:spAutoFit/>
          </a:bodyPr>
          <a:lstStyle/>
          <a:p>
            <a:pPr lvl="0" defTabSz="457200" fontAlgn="auto">
              <a:spcBef>
                <a:spcPct val="20000"/>
              </a:spcBef>
              <a:spcAft>
                <a:spcPts val="1200"/>
              </a:spcAft>
              <a:buClr>
                <a:srgbClr val="1F497D"/>
              </a:buClr>
            </a:pPr>
            <a:r>
              <a:rPr lang="en-US" sz="2600" b="1" dirty="0" smtClean="0">
                <a:solidFill>
                  <a:srgbClr val="1F497D"/>
                </a:solidFill>
                <a:latin typeface="Arial"/>
                <a:cs typeface="Arial"/>
              </a:rPr>
              <a:t>At the end of this module, you’ll </a:t>
            </a:r>
            <a:r>
              <a:rPr lang="en-US" sz="2600" b="1" dirty="0">
                <a:solidFill>
                  <a:srgbClr val="1F497D"/>
                </a:solidFill>
                <a:latin typeface="Arial"/>
                <a:cs typeface="Arial"/>
              </a:rPr>
              <a:t>be able to:</a:t>
            </a:r>
          </a:p>
          <a:p>
            <a:pPr marL="0" lvl="1" defTabSz="457200" fontAlgn="auto">
              <a:lnSpc>
                <a:spcPct val="106000"/>
              </a:lnSpc>
              <a:spcBef>
                <a:spcPct val="20000"/>
              </a:spcBef>
              <a:spcAft>
                <a:spcPts val="0"/>
              </a:spcAft>
              <a:buClr>
                <a:srgbClr val="686868"/>
              </a:buClr>
              <a:defRPr/>
            </a:pPr>
            <a:r>
              <a:rPr lang="en-US" sz="2000" dirty="0" smtClean="0">
                <a:solidFill>
                  <a:srgbClr val="686868"/>
                </a:solidFill>
                <a:latin typeface="Arial"/>
                <a:cs typeface="Arial"/>
              </a:rPr>
              <a:t>Describe the two ways that </a:t>
            </a:r>
            <a:r>
              <a:rPr lang="en-US" sz="2000" dirty="0" err="1" smtClean="0">
                <a:solidFill>
                  <a:srgbClr val="686868"/>
                </a:solidFill>
                <a:latin typeface="Arial"/>
                <a:cs typeface="Arial"/>
              </a:rPr>
              <a:t>wantlists</a:t>
            </a:r>
            <a:r>
              <a:rPr lang="en-US" sz="2000" dirty="0" smtClean="0">
                <a:solidFill>
                  <a:srgbClr val="686868"/>
                </a:solidFill>
                <a:latin typeface="Arial"/>
                <a:cs typeface="Arial"/>
              </a:rPr>
              <a:t> can be created</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41683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61</a:t>
            </a:fld>
            <a:endParaRPr lang="en-US" dirty="0"/>
          </a:p>
        </p:txBody>
      </p:sp>
      <p:sp>
        <p:nvSpPr>
          <p:cNvPr id="4" name="Title 3"/>
          <p:cNvSpPr>
            <a:spLocks noGrp="1"/>
          </p:cNvSpPr>
          <p:nvPr>
            <p:ph type="title"/>
          </p:nvPr>
        </p:nvSpPr>
        <p:spPr/>
        <p:txBody>
          <a:bodyPr/>
          <a:lstStyle/>
          <a:p>
            <a:r>
              <a:rPr lang="en-US" dirty="0" smtClean="0"/>
              <a:t>Create a </a:t>
            </a:r>
            <a:r>
              <a:rPr lang="en-US" dirty="0" err="1" smtClean="0"/>
              <a:t>wantlist</a:t>
            </a:r>
            <a:endParaRPr lang="en-US" dirty="0"/>
          </a:p>
        </p:txBody>
      </p:sp>
      <p:sp>
        <p:nvSpPr>
          <p:cNvPr id="5" name="Content Placeholder 1"/>
          <p:cNvSpPr txBox="1">
            <a:spLocks/>
          </p:cNvSpPr>
          <p:nvPr/>
        </p:nvSpPr>
        <p:spPr bwMode="auto">
          <a:xfrm>
            <a:off x="2127250" y="2206625"/>
            <a:ext cx="6016625" cy="1219200"/>
          </a:xfrm>
          <a:prstGeom prst="rect">
            <a:avLst/>
          </a:prstGeom>
          <a:noFill/>
          <a:ln w="9525">
            <a:noFill/>
            <a:miter lim="800000"/>
            <a:headEnd/>
            <a:tailEnd/>
          </a:ln>
        </p:spPr>
        <p:txBody>
          <a:bodyPr tIns="0"/>
          <a:lstStyle/>
          <a:p>
            <a:pPr marL="0" lvl="1"/>
            <a:r>
              <a:rPr lang="en-US" sz="1600" b="1" dirty="0">
                <a:solidFill>
                  <a:srgbClr val="666869"/>
                </a:solidFill>
              </a:rPr>
              <a:t>Automatically generated – </a:t>
            </a:r>
            <a:r>
              <a:rPr lang="en-US" sz="1600" dirty="0" smtClean="0">
                <a:solidFill>
                  <a:srgbClr val="666869"/>
                </a:solidFill>
              </a:rPr>
              <a:t>When using most NIEM tools, </a:t>
            </a:r>
            <a:r>
              <a:rPr lang="en-US" sz="1600" dirty="0" err="1" smtClean="0">
                <a:solidFill>
                  <a:srgbClr val="666869"/>
                </a:solidFill>
              </a:rPr>
              <a:t>wantlists</a:t>
            </a:r>
            <a:r>
              <a:rPr lang="en-US" sz="1600" dirty="0" smtClean="0">
                <a:solidFill>
                  <a:srgbClr val="666869"/>
                </a:solidFill>
              </a:rPr>
              <a:t> can automatically be generated and downloaded for inclusion in an IEPD.</a:t>
            </a:r>
          </a:p>
          <a:p>
            <a:pPr marL="0" lvl="1"/>
            <a:endParaRPr lang="en-US" sz="1600" dirty="0">
              <a:solidFill>
                <a:srgbClr val="666869"/>
              </a:solidFill>
            </a:endParaRPr>
          </a:p>
          <a:p>
            <a:pPr marL="0" lvl="1"/>
            <a:r>
              <a:rPr lang="en-US" sz="1600" dirty="0" err="1" smtClean="0">
                <a:solidFill>
                  <a:srgbClr val="666869"/>
                </a:solidFill>
              </a:rPr>
              <a:t>Wantlists</a:t>
            </a:r>
            <a:r>
              <a:rPr lang="en-US" sz="1600" dirty="0" smtClean="0">
                <a:solidFill>
                  <a:srgbClr val="666869"/>
                </a:solidFill>
              </a:rPr>
              <a:t> can be either an input or an output to the generation process. </a:t>
            </a:r>
            <a:endParaRPr lang="en-US" sz="1600" dirty="0">
              <a:solidFill>
                <a:srgbClr val="666869"/>
              </a:solidFill>
            </a:endParaRPr>
          </a:p>
        </p:txBody>
      </p:sp>
      <p:sp>
        <p:nvSpPr>
          <p:cNvPr id="6" name="Content Placeholder 1"/>
          <p:cNvSpPr txBox="1">
            <a:spLocks/>
          </p:cNvSpPr>
          <p:nvPr/>
        </p:nvSpPr>
        <p:spPr bwMode="auto">
          <a:xfrm>
            <a:off x="2119114" y="4187825"/>
            <a:ext cx="5953952" cy="1066800"/>
          </a:xfrm>
          <a:prstGeom prst="rect">
            <a:avLst/>
          </a:prstGeom>
          <a:noFill/>
          <a:ln w="9525">
            <a:noFill/>
            <a:miter lim="800000"/>
            <a:headEnd/>
            <a:tailEnd/>
          </a:ln>
        </p:spPr>
        <p:txBody>
          <a:bodyPr tIns="0"/>
          <a:lstStyle/>
          <a:p>
            <a:pPr marL="0" lvl="1">
              <a:spcAft>
                <a:spcPts val="1200"/>
              </a:spcAft>
            </a:pPr>
            <a:r>
              <a:rPr lang="en-US" sz="1600" b="1" dirty="0">
                <a:solidFill>
                  <a:srgbClr val="666869"/>
                </a:solidFill>
              </a:rPr>
              <a:t>Manually created</a:t>
            </a:r>
            <a:r>
              <a:rPr lang="en-US" sz="1600" dirty="0">
                <a:solidFill>
                  <a:srgbClr val="666869"/>
                </a:solidFill>
              </a:rPr>
              <a:t> – </a:t>
            </a:r>
            <a:r>
              <a:rPr lang="en-US" sz="1600" dirty="0" err="1" smtClean="0">
                <a:solidFill>
                  <a:srgbClr val="666869"/>
                </a:solidFill>
              </a:rPr>
              <a:t>Wantlists</a:t>
            </a:r>
            <a:r>
              <a:rPr lang="en-US" sz="1600" dirty="0" smtClean="0">
                <a:solidFill>
                  <a:srgbClr val="666869"/>
                </a:solidFill>
              </a:rPr>
              <a:t> can be created by hand and used to structure the Subset Schema generation process. </a:t>
            </a:r>
          </a:p>
          <a:p>
            <a:pPr marL="0" lvl="1">
              <a:spcAft>
                <a:spcPts val="0"/>
              </a:spcAft>
            </a:pPr>
            <a:endParaRPr lang="en-US" sz="1600" dirty="0">
              <a:solidFill>
                <a:srgbClr val="666869"/>
              </a:solidFill>
            </a:endParaRPr>
          </a:p>
          <a:p>
            <a:pPr marL="0" lvl="1">
              <a:spcAft>
                <a:spcPts val="1200"/>
              </a:spcAft>
            </a:pPr>
            <a:r>
              <a:rPr lang="en-US" sz="1600" dirty="0" err="1" smtClean="0">
                <a:solidFill>
                  <a:srgbClr val="666869"/>
                </a:solidFill>
              </a:rPr>
              <a:t>Wantlists</a:t>
            </a:r>
            <a:r>
              <a:rPr lang="en-US" sz="1600" dirty="0" smtClean="0">
                <a:solidFill>
                  <a:srgbClr val="666869"/>
                </a:solidFill>
              </a:rPr>
              <a:t> created in either manner can also be included in the IEPD.</a:t>
            </a:r>
            <a:endParaRPr lang="en-US" sz="1600" dirty="0">
              <a:solidFill>
                <a:srgbClr val="666869"/>
              </a:solidFill>
            </a:endParaRPr>
          </a:p>
        </p:txBody>
      </p:sp>
      <p:sp>
        <p:nvSpPr>
          <p:cNvPr id="7" name="Oval 6"/>
          <p:cNvSpPr/>
          <p:nvPr/>
        </p:nvSpPr>
        <p:spPr>
          <a:xfrm>
            <a:off x="787477" y="4116735"/>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87477" y="2123002"/>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868829" y="3933423"/>
            <a:ext cx="706867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9289" y="2272689"/>
            <a:ext cx="923637" cy="707886"/>
          </a:xfrm>
          <a:prstGeom prst="rect">
            <a:avLst/>
          </a:prstGeom>
          <a:noFill/>
        </p:spPr>
        <p:txBody>
          <a:bodyPr wrap="square" rtlCol="0">
            <a:spAutoFit/>
          </a:bodyPr>
          <a:lstStyle/>
          <a:p>
            <a:pPr algn="ctr"/>
            <a:r>
              <a:rPr lang="en-US" sz="4000" b="1" dirty="0" err="1" smtClean="0">
                <a:solidFill>
                  <a:schemeClr val="bg1"/>
                </a:solidFill>
              </a:rPr>
              <a:t>A</a:t>
            </a:r>
          </a:p>
        </p:txBody>
      </p:sp>
      <p:sp>
        <p:nvSpPr>
          <p:cNvPr id="11" name="TextBox 10"/>
          <p:cNvSpPr txBox="1"/>
          <p:nvPr/>
        </p:nvSpPr>
        <p:spPr>
          <a:xfrm>
            <a:off x="829289" y="4272510"/>
            <a:ext cx="923637" cy="707886"/>
          </a:xfrm>
          <a:prstGeom prst="rect">
            <a:avLst/>
          </a:prstGeom>
          <a:noFill/>
        </p:spPr>
        <p:txBody>
          <a:bodyPr wrap="square" rtlCol="0">
            <a:spAutoFit/>
          </a:bodyPr>
          <a:lstStyle/>
          <a:p>
            <a:pPr algn="ctr"/>
            <a:r>
              <a:rPr lang="en-US" sz="4000" b="1" dirty="0" err="1" smtClean="0">
                <a:solidFill>
                  <a:schemeClr val="bg1"/>
                </a:solidFill>
              </a:rPr>
              <a:t>B</a:t>
            </a:r>
          </a:p>
        </p:txBody>
      </p:sp>
      <p:sp>
        <p:nvSpPr>
          <p:cNvPr id="12" name="Content Placeholder 1"/>
          <p:cNvSpPr>
            <a:spLocks noGrp="1"/>
          </p:cNvSpPr>
          <p:nvPr>
            <p:ph idx="4294967295"/>
          </p:nvPr>
        </p:nvSpPr>
        <p:spPr bwMode="auto">
          <a:xfrm>
            <a:off x="403225" y="1143000"/>
            <a:ext cx="8229600" cy="609600"/>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chemeClr val="tx2"/>
                </a:solidFill>
                <a:effectLst/>
                <a:uLnTx/>
                <a:uFillTx/>
                <a:cs typeface="Arial" charset="0"/>
              </a:rPr>
              <a:t>Wantlists can be createdz in two ways:</a:t>
            </a:r>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2390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62</a:t>
            </a:fld>
            <a:endParaRPr lang="en-US" dirty="0"/>
          </a:p>
        </p:txBody>
      </p:sp>
      <p:sp>
        <p:nvSpPr>
          <p:cNvPr id="138241" name="Title 2"/>
          <p:cNvSpPr>
            <a:spLocks noGrp="1"/>
          </p:cNvSpPr>
          <p:nvPr>
            <p:ph type="title"/>
          </p:nvPr>
        </p:nvSpPr>
        <p:spPr>
          <a:xfrm>
            <a:off x="255754" y="131380"/>
            <a:ext cx="7364246" cy="472966"/>
          </a:xfrm>
          <a:ln/>
        </p:spPr>
        <p:txBody>
          <a:bodyPr>
            <a:noAutofit/>
          </a:bodyPr>
          <a:lstStyle/>
          <a:p>
            <a:pPr eaLnBrk="1" hangingPunct="1"/>
            <a:r>
              <a:rPr lang="en-US" dirty="0" smtClean="0">
                <a:ea typeface="ＭＳ Ｐゴシック" pitchFamily="34" charset="-128"/>
              </a:rPr>
              <a:t>module 3.7: </a:t>
            </a:r>
            <a:r>
              <a:rPr lang="en-US" b="0" dirty="0" smtClean="0">
                <a:ea typeface="ＭＳ Ｐゴシック" pitchFamily="34" charset="-128"/>
              </a:rPr>
              <a:t>Creating an XML Instance</a:t>
            </a:r>
          </a:p>
        </p:txBody>
      </p:sp>
      <p:sp>
        <p:nvSpPr>
          <p:cNvPr id="9" name="Content Placeholder 2"/>
          <p:cNvSpPr>
            <a:spLocks noGrp="1"/>
          </p:cNvSpPr>
          <p:nvPr>
            <p:ph idx="1"/>
          </p:nvPr>
        </p:nvSpPr>
        <p:spPr>
          <a:xfrm>
            <a:off x="324069" y="1122947"/>
            <a:ext cx="8362731" cy="4771606"/>
          </a:xfrm>
        </p:spPr>
        <p:txBody>
          <a:bodyPr/>
          <a:lstStyle/>
          <a:p>
            <a:pPr>
              <a:spcAft>
                <a:spcPts val="1200"/>
              </a:spcAft>
            </a:pPr>
            <a:r>
              <a:rPr lang="en-US" sz="2600" b="1" dirty="0" smtClean="0">
                <a:solidFill>
                  <a:srgbClr val="1F497D"/>
                </a:solidFill>
              </a:rPr>
              <a:t>At the end of this module, </a:t>
            </a:r>
            <a:r>
              <a:rPr lang="en-US" sz="2600" b="1" dirty="0">
                <a:solidFill>
                  <a:srgbClr val="1F497D"/>
                </a:solidFill>
              </a:rPr>
              <a:t>you will be able to:</a:t>
            </a:r>
          </a:p>
          <a:p>
            <a:pPr marL="0" lvl="1">
              <a:lnSpc>
                <a:spcPct val="106000"/>
              </a:lnSpc>
              <a:buClr>
                <a:schemeClr val="tx1"/>
              </a:buClr>
              <a:defRPr/>
            </a:pPr>
            <a:r>
              <a:rPr lang="en-US" dirty="0" smtClean="0">
                <a:solidFill>
                  <a:schemeClr val="tx1"/>
                </a:solidFill>
              </a:rPr>
              <a:t>Understand the requirement for creating an XML Instance </a:t>
            </a:r>
            <a:endParaRPr lang="en-US" dirty="0">
              <a:solidFill>
                <a:srgbClr val="FF0000"/>
              </a:solidFill>
            </a:endParaRPr>
          </a:p>
        </p:txBody>
      </p: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1110284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0"/>
              </a:spcBef>
              <a:spcAft>
                <a:spcPts val="1200"/>
              </a:spcAft>
              <a:buClrTx/>
              <a:buFont typeface="Arial"/>
              <a:buChar char="•"/>
              <a:defRPr/>
            </a:pPr>
            <a:r>
              <a:rPr lang="en-US" dirty="0" smtClean="0">
                <a:solidFill>
                  <a:srgbClr val="686868"/>
                </a:solidFill>
              </a:rPr>
              <a:t>There are various XML editing tools that can generate XML Instances based on XML schemas</a:t>
            </a:r>
          </a:p>
          <a:p>
            <a:pPr marL="342900" indent="-342900">
              <a:spcBef>
                <a:spcPts val="0"/>
              </a:spcBef>
              <a:spcAft>
                <a:spcPts val="1200"/>
              </a:spcAft>
              <a:buClrTx/>
              <a:buFont typeface="Arial"/>
              <a:buChar char="•"/>
              <a:defRPr/>
            </a:pPr>
            <a:r>
              <a:rPr lang="en-US" dirty="0" smtClean="0">
                <a:solidFill>
                  <a:srgbClr val="686868"/>
                </a:solidFill>
              </a:rPr>
              <a:t>XML Instances can only be created once all schemas have been generated</a:t>
            </a:r>
          </a:p>
          <a:p>
            <a:pPr marL="342900" indent="-342900">
              <a:spcBef>
                <a:spcPts val="0"/>
              </a:spcBef>
              <a:spcAft>
                <a:spcPts val="1200"/>
              </a:spcAft>
              <a:buClrTx/>
              <a:buFont typeface="Arial"/>
              <a:buChar char="•"/>
              <a:defRPr/>
            </a:pPr>
            <a:r>
              <a:rPr lang="en-US" dirty="0" smtClean="0">
                <a:solidFill>
                  <a:srgbClr val="686868"/>
                </a:solidFill>
              </a:rPr>
              <a:t>XML Instances are required IEPD artifacts</a:t>
            </a:r>
            <a:endParaRPr lang="en-US" dirty="0" smtClean="0">
              <a:solidFill>
                <a:srgbClr val="FF0000"/>
              </a:solidFill>
            </a:endParaRPr>
          </a:p>
          <a:p>
            <a:pPr>
              <a:spcBef>
                <a:spcPts val="0"/>
              </a:spcBef>
              <a:spcAft>
                <a:spcPts val="1200"/>
              </a:spcAft>
              <a:defRPr/>
            </a:pPr>
            <a:endParaRPr lang="en-US" b="1" dirty="0" smtClean="0">
              <a:solidFill>
                <a:srgbClr val="1F497D"/>
              </a:solidFill>
            </a:endParaRPr>
          </a:p>
          <a:p>
            <a:pPr>
              <a:spcBef>
                <a:spcPts val="0"/>
              </a:spcBef>
              <a:spcAft>
                <a:spcPts val="1200"/>
              </a:spcAft>
              <a:defRPr/>
            </a:pPr>
            <a:r>
              <a:rPr lang="en-US" b="1" dirty="0" smtClean="0">
                <a:solidFill>
                  <a:srgbClr val="1F497D"/>
                </a:solidFill>
              </a:rPr>
              <a:t>XML Instance Recommendations</a:t>
            </a:r>
          </a:p>
          <a:p>
            <a:pPr marL="285750" indent="-285750">
              <a:spcBef>
                <a:spcPts val="1032"/>
              </a:spcBef>
              <a:buClrTx/>
              <a:buFont typeface="Arial"/>
              <a:buChar char="•"/>
              <a:defRPr/>
            </a:pPr>
            <a:r>
              <a:rPr lang="en-US" sz="1800" dirty="0">
                <a:solidFill>
                  <a:srgbClr val="686868"/>
                </a:solidFill>
              </a:rPr>
              <a:t>Schema validation tools can be used to test XML </a:t>
            </a:r>
            <a:r>
              <a:rPr lang="en-US" sz="1800" dirty="0" smtClean="0">
                <a:solidFill>
                  <a:srgbClr val="686868"/>
                </a:solidFill>
              </a:rPr>
              <a:t>Instances </a:t>
            </a:r>
            <a:r>
              <a:rPr lang="en-US" sz="1800" dirty="0">
                <a:solidFill>
                  <a:srgbClr val="686868"/>
                </a:solidFill>
              </a:rPr>
              <a:t>against </a:t>
            </a:r>
            <a:br>
              <a:rPr lang="en-US" sz="1800" dirty="0">
                <a:solidFill>
                  <a:srgbClr val="686868"/>
                </a:solidFill>
              </a:rPr>
            </a:br>
            <a:r>
              <a:rPr lang="en-US" sz="1800" dirty="0">
                <a:solidFill>
                  <a:srgbClr val="686868"/>
                </a:solidFill>
              </a:rPr>
              <a:t>the NIEM schemas </a:t>
            </a:r>
          </a:p>
          <a:p>
            <a:pPr marL="285750" indent="-285750">
              <a:spcBef>
                <a:spcPts val="1032"/>
              </a:spcBef>
              <a:buClrTx/>
              <a:buFont typeface="Arial"/>
              <a:buChar char="•"/>
              <a:defRPr/>
            </a:pPr>
            <a:r>
              <a:rPr lang="en-US" sz="1800" dirty="0">
                <a:solidFill>
                  <a:srgbClr val="686868"/>
                </a:solidFill>
              </a:rPr>
              <a:t>XML </a:t>
            </a:r>
            <a:r>
              <a:rPr lang="en-US" sz="1800" dirty="0" smtClean="0">
                <a:solidFill>
                  <a:srgbClr val="686868"/>
                </a:solidFill>
              </a:rPr>
              <a:t>Instances </a:t>
            </a:r>
            <a:r>
              <a:rPr lang="en-US" sz="1800" dirty="0">
                <a:solidFill>
                  <a:srgbClr val="686868"/>
                </a:solidFill>
              </a:rPr>
              <a:t>should be validated against both “</a:t>
            </a:r>
            <a:r>
              <a:rPr lang="en-US" sz="1800" dirty="0" smtClean="0">
                <a:solidFill>
                  <a:srgbClr val="686868"/>
                </a:solidFill>
              </a:rPr>
              <a:t>paths” </a:t>
            </a:r>
            <a:r>
              <a:rPr lang="en-US" sz="1800" dirty="0">
                <a:solidFill>
                  <a:srgbClr val="686868"/>
                </a:solidFill>
              </a:rPr>
              <a:t>via the subset schemas and the constraint schemas (if applicable)</a:t>
            </a:r>
          </a:p>
          <a:p>
            <a:pPr>
              <a:spcBef>
                <a:spcPts val="1032"/>
              </a:spcBef>
              <a:defRPr/>
            </a:pPr>
            <a:endParaRPr lang="en-US" sz="1800" dirty="0">
              <a:solidFill>
                <a:srgbClr val="686868"/>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63</a:t>
            </a:fld>
            <a:endParaRPr lang="en-US" dirty="0"/>
          </a:p>
        </p:txBody>
      </p:sp>
      <p:sp>
        <p:nvSpPr>
          <p:cNvPr id="59395" name="Title 2"/>
          <p:cNvSpPr>
            <a:spLocks noGrp="1"/>
          </p:cNvSpPr>
          <p:nvPr>
            <p:ph type="title"/>
          </p:nvPr>
        </p:nvSpPr>
        <p:spPr/>
        <p:txBody>
          <a:bodyPr/>
          <a:lstStyle/>
          <a:p>
            <a:r>
              <a:rPr lang="en-US" smtClean="0"/>
              <a:t>Create an XML Instance</a:t>
            </a:r>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64</a:t>
            </a:fld>
            <a:endParaRPr lang="en-US" dirty="0"/>
          </a:p>
        </p:txBody>
      </p:sp>
      <p:sp>
        <p:nvSpPr>
          <p:cNvPr id="138241" name="Title 2"/>
          <p:cNvSpPr>
            <a:spLocks noGrp="1"/>
          </p:cNvSpPr>
          <p:nvPr>
            <p:ph type="title"/>
          </p:nvPr>
        </p:nvSpPr>
        <p:spPr>
          <a:xfrm>
            <a:off x="255754" y="131380"/>
            <a:ext cx="7364246" cy="472966"/>
          </a:xfrm>
          <a:ln/>
        </p:spPr>
        <p:txBody>
          <a:bodyPr>
            <a:noAutofit/>
          </a:bodyPr>
          <a:lstStyle/>
          <a:p>
            <a:pPr eaLnBrk="1" hangingPunct="1"/>
            <a:r>
              <a:rPr lang="en-US" sz="2400" dirty="0" smtClean="0">
                <a:ea typeface="ＭＳ Ｐゴシック" pitchFamily="34" charset="-128"/>
              </a:rPr>
              <a:t>module 3.8: </a:t>
            </a:r>
            <a:r>
              <a:rPr lang="en-US" sz="2400" b="0" dirty="0" smtClean="0">
                <a:ea typeface="ＭＳ Ｐゴシック" pitchFamily="34" charset="-128"/>
              </a:rPr>
              <a:t>Creating an XML </a:t>
            </a:r>
            <a:r>
              <a:rPr lang="en-US" sz="2400" b="0" dirty="0" err="1" smtClean="0">
                <a:ea typeface="ＭＳ Ｐゴシック" pitchFamily="34" charset="-128"/>
              </a:rPr>
              <a:t>Stylesheet</a:t>
            </a:r>
            <a:endParaRPr lang="en-US" sz="2400" b="0" dirty="0" smtClean="0">
              <a:ea typeface="ＭＳ Ｐゴシック" pitchFamily="34" charset="-128"/>
            </a:endParaRPr>
          </a:p>
        </p:txBody>
      </p:sp>
      <p:sp>
        <p:nvSpPr>
          <p:cNvPr id="9" name="Content Placeholder 2"/>
          <p:cNvSpPr>
            <a:spLocks noGrp="1"/>
          </p:cNvSpPr>
          <p:nvPr>
            <p:ph idx="1"/>
          </p:nvPr>
        </p:nvSpPr>
        <p:spPr>
          <a:xfrm>
            <a:off x="324069" y="1122947"/>
            <a:ext cx="8362731" cy="4771606"/>
          </a:xfrm>
        </p:spPr>
        <p:txBody>
          <a:bodyPr/>
          <a:lstStyle/>
          <a:p>
            <a:pPr>
              <a:spcAft>
                <a:spcPts val="1200"/>
              </a:spcAft>
            </a:pPr>
            <a:r>
              <a:rPr lang="en-US" sz="2600" b="1" dirty="0" smtClean="0">
                <a:solidFill>
                  <a:srgbClr val="1F497D"/>
                </a:solidFill>
              </a:rPr>
              <a:t>At the end of this module, you’ll </a:t>
            </a:r>
            <a:r>
              <a:rPr lang="en-US" sz="2600" b="1" dirty="0">
                <a:solidFill>
                  <a:srgbClr val="1F497D"/>
                </a:solidFill>
              </a:rPr>
              <a:t>be able to:</a:t>
            </a:r>
          </a:p>
          <a:p>
            <a:pPr marL="0" lvl="1">
              <a:lnSpc>
                <a:spcPct val="106000"/>
              </a:lnSpc>
              <a:buClr>
                <a:schemeClr val="tx1"/>
              </a:buClr>
              <a:defRPr/>
            </a:pPr>
            <a:r>
              <a:rPr lang="en-US" dirty="0">
                <a:solidFill>
                  <a:schemeClr val="tx1"/>
                </a:solidFill>
              </a:rPr>
              <a:t>Identify </a:t>
            </a:r>
            <a:r>
              <a:rPr lang="en-US" dirty="0" smtClean="0">
                <a:solidFill>
                  <a:schemeClr val="tx1"/>
                </a:solidFill>
              </a:rPr>
              <a:t>the characteristics of an XML </a:t>
            </a:r>
            <a:r>
              <a:rPr lang="en-US" dirty="0" err="1" smtClean="0">
                <a:solidFill>
                  <a:schemeClr val="tx1"/>
                </a:solidFill>
              </a:rPr>
              <a:t>Stylesheet</a:t>
            </a:r>
            <a:endParaRPr lang="en-US" dirty="0" smtClean="0">
              <a:solidFill>
                <a:schemeClr val="tx1"/>
              </a:solidFill>
            </a:endParaRPr>
          </a:p>
        </p:txBody>
      </p: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221009426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476469" y="1176806"/>
            <a:ext cx="8362731" cy="4771606"/>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defTabSz="914400">
              <a:buClrTx/>
              <a:buFont typeface="Arial"/>
              <a:buChar char="•"/>
              <a:defRPr/>
            </a:pPr>
            <a:r>
              <a:rPr lang="en-US" sz="1800" dirty="0" err="1" smtClean="0">
                <a:solidFill>
                  <a:srgbClr val="666869"/>
                </a:solidFill>
              </a:rPr>
              <a:t>Stylesheets</a:t>
            </a:r>
            <a:r>
              <a:rPr lang="en-US" sz="1800" dirty="0" smtClean="0">
                <a:solidFill>
                  <a:srgbClr val="666869"/>
                </a:solidFill>
              </a:rPr>
              <a:t> </a:t>
            </a:r>
            <a:r>
              <a:rPr lang="en-US" sz="1800" dirty="0">
                <a:solidFill>
                  <a:srgbClr val="666869"/>
                </a:solidFill>
              </a:rPr>
              <a:t>are commonly added to IEPDs to provide </a:t>
            </a:r>
            <a:r>
              <a:rPr lang="en-US" sz="1800" dirty="0" smtClean="0">
                <a:solidFill>
                  <a:srgbClr val="666869"/>
                </a:solidFill>
              </a:rPr>
              <a:t>readability to the XML instance document(s) and IEPD catalog</a:t>
            </a:r>
            <a:endParaRPr lang="en-US" sz="1800" dirty="0">
              <a:solidFill>
                <a:srgbClr val="666869"/>
              </a:solidFill>
            </a:endParaRPr>
          </a:p>
          <a:p>
            <a:pPr marL="285750" lvl="0" indent="-285750" defTabSz="914400">
              <a:buClrTx/>
              <a:buFont typeface="Arial"/>
              <a:buChar char="•"/>
              <a:defRPr/>
            </a:pPr>
            <a:r>
              <a:rPr lang="en-US" sz="1800" dirty="0">
                <a:solidFill>
                  <a:srgbClr val="666869"/>
                </a:solidFill>
              </a:rPr>
              <a:t>However, no universal guidance exists for the formatting or inclusion of XML </a:t>
            </a:r>
            <a:r>
              <a:rPr lang="en-US" sz="1800" dirty="0" err="1">
                <a:solidFill>
                  <a:srgbClr val="666869"/>
                </a:solidFill>
              </a:rPr>
              <a:t>stylesheets</a:t>
            </a:r>
            <a:r>
              <a:rPr lang="en-US" sz="1800" dirty="0">
                <a:solidFill>
                  <a:srgbClr val="666869"/>
                </a:solidFill>
              </a:rPr>
              <a:t> in </a:t>
            </a:r>
            <a:r>
              <a:rPr lang="en-US" sz="1800" dirty="0" smtClean="0">
                <a:solidFill>
                  <a:srgbClr val="666869"/>
                </a:solidFill>
              </a:rPr>
              <a:t>IEPDs</a:t>
            </a:r>
            <a:endParaRPr lang="en-US" sz="1800" dirty="0">
              <a:solidFill>
                <a:srgbClr val="666869"/>
              </a:solidFill>
            </a:endParaRPr>
          </a:p>
          <a:p>
            <a:pPr marL="285750" lvl="0" indent="-285750" defTabSz="914400">
              <a:buClrTx/>
              <a:buFont typeface="Arial"/>
              <a:buChar char="•"/>
            </a:pPr>
            <a:r>
              <a:rPr lang="en-US" sz="1800" dirty="0" err="1">
                <a:solidFill>
                  <a:srgbClr val="666869"/>
                </a:solidFill>
              </a:rPr>
              <a:t>Stylesheets</a:t>
            </a:r>
            <a:r>
              <a:rPr lang="en-US" sz="1800" dirty="0">
                <a:solidFill>
                  <a:srgbClr val="666869"/>
                </a:solidFill>
              </a:rPr>
              <a:t> are </a:t>
            </a:r>
            <a:r>
              <a:rPr lang="en-US" sz="1800" b="1" dirty="0">
                <a:solidFill>
                  <a:srgbClr val="666869"/>
                </a:solidFill>
              </a:rPr>
              <a:t>not required </a:t>
            </a:r>
            <a:r>
              <a:rPr lang="en-US" sz="1800" dirty="0">
                <a:solidFill>
                  <a:srgbClr val="666869"/>
                </a:solidFill>
              </a:rPr>
              <a:t>artifacts of an IEPD</a:t>
            </a:r>
          </a:p>
          <a:p>
            <a:pPr>
              <a:spcBef>
                <a:spcPts val="0"/>
              </a:spcBef>
              <a:spcAft>
                <a:spcPts val="1200"/>
              </a:spcAft>
              <a:defRPr/>
            </a:pPr>
            <a:endParaRPr lang="en-US" b="1" dirty="0" smtClean="0">
              <a:solidFill>
                <a:srgbClr val="1F497D"/>
              </a:solidFill>
            </a:endParaRPr>
          </a:p>
          <a:p>
            <a:pPr>
              <a:spcBef>
                <a:spcPts val="0"/>
              </a:spcBef>
              <a:spcAft>
                <a:spcPts val="1200"/>
              </a:spcAft>
              <a:defRPr/>
            </a:pPr>
            <a:r>
              <a:rPr lang="en-US" b="1" dirty="0" smtClean="0">
                <a:solidFill>
                  <a:srgbClr val="1F497D"/>
                </a:solidFill>
              </a:rPr>
              <a:t>Stylesheet Recommendations</a:t>
            </a:r>
          </a:p>
          <a:p>
            <a:pPr marL="285750" indent="-285750">
              <a:spcBef>
                <a:spcPts val="1032"/>
              </a:spcBef>
              <a:buClr>
                <a:srgbClr val="666869"/>
              </a:buClr>
              <a:buFont typeface="Arial"/>
              <a:buChar char="•"/>
              <a:defRPr/>
            </a:pPr>
            <a:r>
              <a:rPr lang="en-US" sz="1800" dirty="0">
                <a:solidFill>
                  <a:srgbClr val="666869"/>
                </a:solidFill>
              </a:rPr>
              <a:t>Stylesheets should be included in the IEPD so </a:t>
            </a:r>
            <a:r>
              <a:rPr lang="en-US" sz="1800" dirty="0" smtClean="0">
                <a:solidFill>
                  <a:srgbClr val="666869"/>
                </a:solidFill>
              </a:rPr>
              <a:t>that people </a:t>
            </a:r>
            <a:r>
              <a:rPr lang="en-US" sz="1800" dirty="0">
                <a:solidFill>
                  <a:srgbClr val="666869"/>
                </a:solidFill>
              </a:rPr>
              <a:t>viewing the IEPD do not have to read </a:t>
            </a:r>
            <a:r>
              <a:rPr lang="en-US" sz="1800" dirty="0" smtClean="0">
                <a:solidFill>
                  <a:srgbClr val="666869"/>
                </a:solidFill>
              </a:rPr>
              <a:t>through raw XML </a:t>
            </a:r>
            <a:r>
              <a:rPr lang="en-US" sz="1800" dirty="0">
                <a:solidFill>
                  <a:srgbClr val="666869"/>
                </a:solidFill>
              </a:rPr>
              <a:t>to </a:t>
            </a:r>
            <a:r>
              <a:rPr lang="en-US" sz="1800" dirty="0" smtClean="0">
                <a:solidFill>
                  <a:srgbClr val="666869"/>
                </a:solidFill>
              </a:rPr>
              <a:t>view a sample instance document, or view the IEPD Catalog </a:t>
            </a:r>
            <a:endParaRPr lang="en-US" sz="1800" dirty="0">
              <a:solidFill>
                <a:srgbClr val="666869"/>
              </a:solidFill>
            </a:endParaRPr>
          </a:p>
          <a:p>
            <a:pPr marL="285750" indent="-285750">
              <a:spcBef>
                <a:spcPts val="1032"/>
              </a:spcBef>
              <a:buClr>
                <a:srgbClr val="666869"/>
              </a:buClr>
              <a:buFont typeface="Arial"/>
              <a:buChar char="•"/>
              <a:defRPr/>
            </a:pPr>
            <a:r>
              <a:rPr lang="en-US" sz="1800" dirty="0">
                <a:solidFill>
                  <a:srgbClr val="666869"/>
                </a:solidFill>
              </a:rPr>
              <a:t>Sample XML instances for an exchange should be linked to the stylesheet in order to view the instances in a more consistent and presentable </a:t>
            </a:r>
            <a:r>
              <a:rPr lang="en-US" sz="1800" dirty="0" smtClean="0">
                <a:solidFill>
                  <a:srgbClr val="666869"/>
                </a:solidFill>
              </a:rPr>
              <a:t>format</a:t>
            </a:r>
          </a:p>
          <a:p>
            <a:pPr marL="285750" indent="-285750">
              <a:spcBef>
                <a:spcPts val="1032"/>
              </a:spcBef>
              <a:buClr>
                <a:srgbClr val="666869"/>
              </a:buClr>
              <a:buFont typeface="Arial"/>
              <a:buChar char="•"/>
              <a:defRPr/>
            </a:pPr>
            <a:r>
              <a:rPr lang="en-US" sz="1800" dirty="0">
                <a:solidFill>
                  <a:srgbClr val="666869"/>
                </a:solidFill>
              </a:rPr>
              <a:t>The IEPD catalog should be linked to a </a:t>
            </a:r>
            <a:r>
              <a:rPr lang="en-US" sz="1800" dirty="0" err="1">
                <a:solidFill>
                  <a:srgbClr val="666869"/>
                </a:solidFill>
              </a:rPr>
              <a:t>stylesheet</a:t>
            </a:r>
            <a:r>
              <a:rPr lang="en-US" sz="1800" dirty="0">
                <a:solidFill>
                  <a:srgbClr val="666869"/>
                </a:solidFill>
              </a:rPr>
              <a:t> in order to view catalog metadata in a more consistent and presentable format</a:t>
            </a:r>
            <a:r>
              <a:rPr lang="en-US" sz="1800" dirty="0" smtClean="0">
                <a:solidFill>
                  <a:srgbClr val="666869"/>
                </a:solidFill>
              </a:rPr>
              <a:t>. </a:t>
            </a:r>
            <a:r>
              <a:rPr lang="en-US" sz="1800" dirty="0">
                <a:solidFill>
                  <a:srgbClr val="666869"/>
                </a:solidFill>
              </a:rPr>
              <a:t>(Also, an example of a catalog </a:t>
            </a:r>
            <a:r>
              <a:rPr lang="en-US" sz="1800" dirty="0" err="1">
                <a:solidFill>
                  <a:srgbClr val="666869"/>
                </a:solidFill>
              </a:rPr>
              <a:t>stylesheet</a:t>
            </a:r>
            <a:r>
              <a:rPr lang="en-US" sz="1800" dirty="0">
                <a:solidFill>
                  <a:srgbClr val="666869"/>
                </a:solidFill>
              </a:rPr>
              <a:t> (mpd-catalog.xsl) can be found </a:t>
            </a:r>
            <a:r>
              <a:rPr lang="en-US" sz="1800" dirty="0" smtClean="0">
                <a:solidFill>
                  <a:srgbClr val="666869"/>
                </a:solidFill>
              </a:rPr>
              <a:t>at: </a:t>
            </a:r>
            <a:r>
              <a:rPr lang="en-US" sz="1800" u="sng" dirty="0">
                <a:hlinkClick r:id="rId3"/>
              </a:rPr>
              <a:t>http://reference.niem.gov/niem/resource/mpd/catalog/1.0/example/</a:t>
            </a:r>
            <a:r>
              <a:rPr lang="en-US" sz="1800" dirty="0"/>
              <a:t>.)</a:t>
            </a:r>
            <a:endParaRPr lang="en-US" sz="1800" dirty="0">
              <a:solidFill>
                <a:srgbClr val="686868"/>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65</a:t>
            </a:fld>
            <a:endParaRPr lang="en-US" dirty="0"/>
          </a:p>
        </p:txBody>
      </p:sp>
      <p:sp>
        <p:nvSpPr>
          <p:cNvPr id="62467" name="Title 2"/>
          <p:cNvSpPr>
            <a:spLocks noGrp="1"/>
          </p:cNvSpPr>
          <p:nvPr>
            <p:ph type="title"/>
          </p:nvPr>
        </p:nvSpPr>
        <p:spPr/>
        <p:txBody>
          <a:bodyPr/>
          <a:lstStyle/>
          <a:p>
            <a:r>
              <a:rPr lang="en-US" smtClean="0"/>
              <a:t>Create an XML Stylesheet</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66</a:t>
            </a:fld>
            <a:endParaRPr lang="en-US" dirty="0"/>
          </a:p>
        </p:txBody>
      </p:sp>
      <p:sp>
        <p:nvSpPr>
          <p:cNvPr id="150529" name="Title 2"/>
          <p:cNvSpPr>
            <a:spLocks noGrp="1"/>
          </p:cNvSpPr>
          <p:nvPr>
            <p:ph type="title"/>
          </p:nvPr>
        </p:nvSpPr>
        <p:spPr>
          <a:ln/>
        </p:spPr>
        <p:txBody>
          <a:bodyPr>
            <a:normAutofit/>
          </a:bodyPr>
          <a:lstStyle/>
          <a:p>
            <a:pPr eaLnBrk="1" hangingPunct="1"/>
            <a:r>
              <a:rPr lang="en-US" dirty="0" smtClean="0">
                <a:ea typeface="ＭＳ Ｐゴシック" pitchFamily="34" charset="-128"/>
              </a:rPr>
              <a:t>Module 3.9: </a:t>
            </a:r>
            <a:r>
              <a:rPr lang="en-US" b="0" dirty="0" smtClean="0">
                <a:ea typeface="ＭＳ Ｐゴシック" pitchFamily="34" charset="-128"/>
              </a:rPr>
              <a:t>Creating a Code List </a:t>
            </a:r>
          </a:p>
        </p:txBody>
      </p:sp>
      <p:sp>
        <p:nvSpPr>
          <p:cNvPr id="9" name="Content Placeholder 2"/>
          <p:cNvSpPr>
            <a:spLocks noGrp="1"/>
          </p:cNvSpPr>
          <p:nvPr>
            <p:ph idx="1"/>
          </p:nvPr>
        </p:nvSpPr>
        <p:spPr>
          <a:xfrm>
            <a:off x="324069" y="1122947"/>
            <a:ext cx="8362731" cy="4274553"/>
          </a:xfrm>
        </p:spPr>
        <p:txBody>
          <a:bodyPr/>
          <a:lstStyle/>
          <a:p>
            <a:pPr>
              <a:spcAft>
                <a:spcPts val="1200"/>
              </a:spcAft>
            </a:pPr>
            <a:r>
              <a:rPr lang="en-US" sz="2600" b="1" dirty="0" smtClean="0">
                <a:solidFill>
                  <a:srgbClr val="1F497D"/>
                </a:solidFill>
              </a:rPr>
              <a:t>At the end of this module, </a:t>
            </a:r>
            <a:r>
              <a:rPr lang="en-US" sz="2600" b="1" dirty="0">
                <a:solidFill>
                  <a:srgbClr val="1F497D"/>
                </a:solidFill>
              </a:rPr>
              <a:t>you will be able to:</a:t>
            </a:r>
          </a:p>
          <a:p>
            <a:pPr marL="0" lvl="1">
              <a:spcBef>
                <a:spcPts val="1680"/>
              </a:spcBef>
              <a:buClr>
                <a:schemeClr val="tx1"/>
              </a:buClr>
              <a:defRPr/>
            </a:pPr>
            <a:r>
              <a:rPr lang="en-US" dirty="0">
                <a:solidFill>
                  <a:schemeClr val="tx1"/>
                </a:solidFill>
              </a:rPr>
              <a:t>Describe the two ways that codes lists can be created </a:t>
            </a:r>
          </a:p>
          <a:p>
            <a:pPr marL="0" lvl="1">
              <a:spcBef>
                <a:spcPts val="1680"/>
              </a:spcBef>
              <a:buClr>
                <a:schemeClr val="tx1"/>
              </a:buClr>
              <a:defRPr/>
            </a:pPr>
            <a:r>
              <a:rPr lang="en-US" dirty="0">
                <a:solidFill>
                  <a:schemeClr val="tx1"/>
                </a:solidFill>
              </a:rPr>
              <a:t>Identify the characteristics of a code list </a:t>
            </a:r>
          </a:p>
        </p:txBody>
      </p:sp>
      <p:cxnSp>
        <p:nvCxnSpPr>
          <p:cNvPr id="10" name="Straight Connector 9"/>
          <p:cNvCxnSpPr/>
          <p:nvPr/>
        </p:nvCxnSpPr>
        <p:spPr>
          <a:xfrm>
            <a:off x="457200" y="237751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397241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67</a:t>
            </a:fld>
            <a:endParaRPr lang="en-US" dirty="0"/>
          </a:p>
        </p:txBody>
      </p:sp>
      <p:sp>
        <p:nvSpPr>
          <p:cNvPr id="63490" name="Content Placeholder 1"/>
          <p:cNvSpPr>
            <a:spLocks noGrp="1"/>
          </p:cNvSpPr>
          <p:nvPr>
            <p:ph idx="1"/>
          </p:nvPr>
        </p:nvSpPr>
        <p:spPr>
          <a:xfrm>
            <a:off x="324069" y="1202322"/>
            <a:ext cx="8362731" cy="496303"/>
          </a:xfrm>
        </p:spPr>
        <p:txBody>
          <a:bodyPr>
            <a:normAutofit/>
          </a:bodyPr>
          <a:lstStyle/>
          <a:p>
            <a:pPr marL="0" indent="0">
              <a:buFont typeface="Wingdings" pitchFamily="2" charset="2"/>
              <a:buNone/>
            </a:pPr>
            <a:r>
              <a:rPr lang="en-US" dirty="0" smtClean="0">
                <a:solidFill>
                  <a:srgbClr val="666869"/>
                </a:solidFill>
              </a:rPr>
              <a:t>Code Lists are a part of XML schemas that can be created in two ways: </a:t>
            </a:r>
          </a:p>
        </p:txBody>
      </p:sp>
      <p:sp>
        <p:nvSpPr>
          <p:cNvPr id="63491" name="Title 2"/>
          <p:cNvSpPr>
            <a:spLocks noGrp="1"/>
          </p:cNvSpPr>
          <p:nvPr>
            <p:ph type="title"/>
          </p:nvPr>
        </p:nvSpPr>
        <p:spPr/>
        <p:txBody>
          <a:bodyPr/>
          <a:lstStyle/>
          <a:p>
            <a:pPr eaLnBrk="1" hangingPunct="1"/>
            <a:r>
              <a:rPr lang="en-US" smtClean="0"/>
              <a:t>Create a Code List</a:t>
            </a:r>
          </a:p>
        </p:txBody>
      </p:sp>
      <p:sp>
        <p:nvSpPr>
          <p:cNvPr id="63494" name="Content Placeholder 1"/>
          <p:cNvSpPr txBox="1">
            <a:spLocks/>
          </p:cNvSpPr>
          <p:nvPr/>
        </p:nvSpPr>
        <p:spPr bwMode="auto">
          <a:xfrm>
            <a:off x="2127250" y="2206625"/>
            <a:ext cx="6016625" cy="1219200"/>
          </a:xfrm>
          <a:prstGeom prst="rect">
            <a:avLst/>
          </a:prstGeom>
          <a:noFill/>
          <a:ln w="9525">
            <a:noFill/>
            <a:miter lim="800000"/>
            <a:headEnd/>
            <a:tailEnd/>
          </a:ln>
        </p:spPr>
        <p:txBody>
          <a:bodyPr tIns="0"/>
          <a:lstStyle/>
          <a:p>
            <a:pPr marL="0" lvl="1"/>
            <a:r>
              <a:rPr lang="en-US" sz="1600" b="1" dirty="0"/>
              <a:t>Automatically generated – </a:t>
            </a:r>
            <a:r>
              <a:rPr lang="en-US" sz="1600" dirty="0"/>
              <a:t>A  spreadsheet of code list </a:t>
            </a:r>
            <a:r>
              <a:rPr lang="en-US" sz="1600" dirty="0" smtClean="0"/>
              <a:t>values created </a:t>
            </a:r>
            <a:r>
              <a:rPr lang="en-US" sz="1600" dirty="0"/>
              <a:t>by the user, </a:t>
            </a:r>
            <a:r>
              <a:rPr lang="en-US" sz="1600" dirty="0" smtClean="0"/>
              <a:t>based on a template, can be uploaded to the Code List Generation tool to generate a NIEM-conformant representation of the code list. The spreadsheet template used by the Code List Generation Tool can be found in the NIEM.gov Tools Catalog. </a:t>
            </a:r>
            <a:endParaRPr lang="en-US" sz="1600" dirty="0"/>
          </a:p>
        </p:txBody>
      </p:sp>
      <p:sp>
        <p:nvSpPr>
          <p:cNvPr id="63495" name="Content Placeholder 1"/>
          <p:cNvSpPr txBox="1">
            <a:spLocks/>
          </p:cNvSpPr>
          <p:nvPr/>
        </p:nvSpPr>
        <p:spPr bwMode="auto">
          <a:xfrm>
            <a:off x="2119114" y="4149725"/>
            <a:ext cx="5953952" cy="1066800"/>
          </a:xfrm>
          <a:prstGeom prst="rect">
            <a:avLst/>
          </a:prstGeom>
          <a:noFill/>
          <a:ln w="9525">
            <a:noFill/>
            <a:miter lim="800000"/>
            <a:headEnd/>
            <a:tailEnd/>
          </a:ln>
        </p:spPr>
        <p:txBody>
          <a:bodyPr tIns="0"/>
          <a:lstStyle/>
          <a:p>
            <a:pPr marL="0" lvl="1">
              <a:spcAft>
                <a:spcPts val="1200"/>
              </a:spcAft>
            </a:pPr>
            <a:r>
              <a:rPr lang="en-US" sz="1600" b="1"/>
              <a:t>Manually created</a:t>
            </a:r>
            <a:r>
              <a:rPr lang="en-US" sz="1600"/>
              <a:t> – Code Lists are created by using previously developed XML schemas and inserting XML code through the use of enumeration facets</a:t>
            </a:r>
          </a:p>
        </p:txBody>
      </p:sp>
      <p:sp>
        <p:nvSpPr>
          <p:cNvPr id="11" name="Oval 10"/>
          <p:cNvSpPr/>
          <p:nvPr/>
        </p:nvSpPr>
        <p:spPr>
          <a:xfrm>
            <a:off x="787477" y="3999144"/>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87477" y="2123002"/>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68829" y="3821085"/>
            <a:ext cx="706867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89" y="2272689"/>
            <a:ext cx="923637" cy="707886"/>
          </a:xfrm>
          <a:prstGeom prst="rect">
            <a:avLst/>
          </a:prstGeom>
          <a:noFill/>
        </p:spPr>
        <p:txBody>
          <a:bodyPr wrap="square" rtlCol="0">
            <a:spAutoFit/>
          </a:bodyPr>
          <a:lstStyle/>
          <a:p>
            <a:pPr algn="ctr"/>
            <a:r>
              <a:rPr lang="en-US" sz="4000" b="1" dirty="0" err="1" smtClean="0">
                <a:solidFill>
                  <a:schemeClr val="bg1"/>
                </a:solidFill>
              </a:rPr>
              <a:t>A</a:t>
            </a:r>
          </a:p>
        </p:txBody>
      </p:sp>
      <p:sp>
        <p:nvSpPr>
          <p:cNvPr id="15" name="TextBox 14"/>
          <p:cNvSpPr txBox="1"/>
          <p:nvPr/>
        </p:nvSpPr>
        <p:spPr>
          <a:xfrm>
            <a:off x="829289" y="4135869"/>
            <a:ext cx="923637" cy="707886"/>
          </a:xfrm>
          <a:prstGeom prst="rect">
            <a:avLst/>
          </a:prstGeom>
          <a:noFill/>
        </p:spPr>
        <p:txBody>
          <a:bodyPr wrap="square" rtlCol="0">
            <a:spAutoFit/>
          </a:bodyPr>
          <a:lstStyle/>
          <a:p>
            <a:pPr algn="ctr"/>
            <a:r>
              <a:rPr lang="en-US" sz="4000" b="1" dirty="0" err="1" smtClean="0">
                <a:solidFill>
                  <a:schemeClr val="bg1"/>
                </a:solidFill>
              </a:rPr>
              <a:t>B</a:t>
            </a: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68</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3 –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24" name="Text Box 2"/>
          <p:cNvSpPr txBox="1">
            <a:spLocks noChangeArrowheads="1"/>
          </p:cNvSpPr>
          <p:nvPr/>
        </p:nvSpPr>
        <p:spPr bwMode="auto">
          <a:xfrm>
            <a:off x="304800" y="1385093"/>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a:spcBef>
                <a:spcPts val="1032"/>
              </a:spcBef>
              <a:defRPr/>
            </a:pPr>
            <a:r>
              <a:rPr lang="en-US" sz="2000" b="1" i="0" dirty="0" smtClean="0">
                <a:solidFill>
                  <a:schemeClr val="tx2"/>
                </a:solidFill>
              </a:rPr>
              <a:t>True or False: Constraint Schemas are </a:t>
            </a:r>
            <a:r>
              <a:rPr lang="en-US" sz="2000" b="1" i="0" dirty="0">
                <a:solidFill>
                  <a:schemeClr val="tx2"/>
                </a:solidFill>
              </a:rPr>
              <a:t>not a required artifact of an IEPD and do not have to be NIEM </a:t>
            </a:r>
            <a:r>
              <a:rPr lang="en-US" sz="2000" b="1" i="0" dirty="0" smtClean="0">
                <a:solidFill>
                  <a:schemeClr val="tx2"/>
                </a:solidFill>
              </a:rPr>
              <a:t>conformant</a:t>
            </a:r>
            <a:endParaRPr lang="en-US" sz="2000" b="1" i="0" dirty="0">
              <a:solidFill>
                <a:schemeClr val="tx2"/>
              </a:solidFill>
            </a:endParaRPr>
          </a:p>
        </p:txBody>
      </p:sp>
      <p:sp>
        <p:nvSpPr>
          <p:cNvPr id="25" name="Text Box 3"/>
          <p:cNvSpPr txBox="1">
            <a:spLocks noChangeArrowheads="1"/>
          </p:cNvSpPr>
          <p:nvPr/>
        </p:nvSpPr>
        <p:spPr bwMode="auto">
          <a:xfrm>
            <a:off x="1341357" y="2642593"/>
            <a:ext cx="7384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A. True</a:t>
            </a:r>
          </a:p>
        </p:txBody>
      </p:sp>
      <p:sp>
        <p:nvSpPr>
          <p:cNvPr id="26" name="Text Box 4"/>
          <p:cNvSpPr txBox="1">
            <a:spLocks noChangeArrowheads="1"/>
          </p:cNvSpPr>
          <p:nvPr/>
        </p:nvSpPr>
        <p:spPr bwMode="auto">
          <a:xfrm>
            <a:off x="1341356" y="3329391"/>
            <a:ext cx="75921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B. False</a:t>
            </a:r>
          </a:p>
        </p:txBody>
      </p:sp>
      <p:sp>
        <p:nvSpPr>
          <p:cNvPr id="30" name="Oval 7"/>
          <p:cNvSpPr>
            <a:spLocks noChangeArrowheads="1"/>
          </p:cNvSpPr>
          <p:nvPr/>
        </p:nvSpPr>
        <p:spPr bwMode="auto">
          <a:xfrm>
            <a:off x="884157" y="3376048"/>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43" name="Oval 4"/>
          <p:cNvSpPr>
            <a:spLocks noChangeArrowheads="1"/>
          </p:cNvSpPr>
          <p:nvPr/>
        </p:nvSpPr>
        <p:spPr bwMode="auto">
          <a:xfrm>
            <a:off x="884157" y="2692734"/>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grpSp>
        <p:nvGrpSpPr>
          <p:cNvPr id="20" name="Group 19"/>
          <p:cNvGrpSpPr/>
          <p:nvPr/>
        </p:nvGrpSpPr>
        <p:grpSpPr>
          <a:xfrm>
            <a:off x="7407343" y="730894"/>
            <a:ext cx="1235427" cy="143483"/>
            <a:chOff x="3462929" y="4029126"/>
            <a:chExt cx="1696889" cy="197077"/>
          </a:xfrm>
        </p:grpSpPr>
        <p:cxnSp>
          <p:nvCxnSpPr>
            <p:cNvPr id="21" name="Straight Connector 20"/>
            <p:cNvCxnSpPr>
              <a:endCxn id="2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7709334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69</a:t>
            </a:fld>
            <a:endParaRPr lang="en-US" dirty="0"/>
          </a:p>
        </p:txBody>
      </p:sp>
      <p:sp>
        <p:nvSpPr>
          <p:cNvPr id="4" name="Title 3"/>
          <p:cNvSpPr>
            <a:spLocks noGrp="1"/>
          </p:cNvSpPr>
          <p:nvPr>
            <p:ph type="title"/>
          </p:nvPr>
        </p:nvSpPr>
        <p:spPr/>
        <p:txBody>
          <a:bodyPr/>
          <a:lstStyle/>
          <a:p>
            <a:r>
              <a:rPr lang="en-US" dirty="0" smtClean="0"/>
              <a:t>Module 3 - summary</a:t>
            </a:r>
            <a:endParaRPr lang="en-US" dirty="0"/>
          </a:p>
        </p:txBody>
      </p:sp>
      <p:sp>
        <p:nvSpPr>
          <p:cNvPr id="5" name="Text Box 3"/>
          <p:cNvSpPr txBox="1">
            <a:spLocks noChangeArrowheads="1"/>
          </p:cNvSpPr>
          <p:nvPr/>
        </p:nvSpPr>
        <p:spPr bwMode="auto">
          <a:xfrm>
            <a:off x="381000" y="1100137"/>
            <a:ext cx="8305800" cy="440120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2000" b="1" i="0" u="none" strike="noStrike" kern="0" cap="none" spc="0" normalizeH="0" baseline="0" noProof="0" dirty="0">
                <a:ln>
                  <a:noFill/>
                </a:ln>
                <a:solidFill>
                  <a:schemeClr val="tx2"/>
                </a:solidFill>
                <a:effectLst/>
                <a:uLnTx/>
                <a:uFillTx/>
              </a:rPr>
              <a:t>You have completed Module 3</a:t>
            </a:r>
            <a:r>
              <a:rPr kumimoji="0" lang="en-US" sz="2000" b="1" i="0" u="none" strike="noStrike" kern="0" cap="none" spc="0" normalizeH="0" baseline="0" noProof="0" dirty="0" smtClean="0">
                <a:ln>
                  <a:noFill/>
                </a:ln>
                <a:solidFill>
                  <a:schemeClr val="tx2"/>
                </a:solidFill>
                <a:effectLst/>
                <a:uLnTx/>
                <a:uFillTx/>
              </a:rPr>
              <a:t>:</a:t>
            </a:r>
            <a:r>
              <a:rPr kumimoji="0" lang="en-US" sz="2000" b="1" i="0" u="none" strike="noStrike" kern="0" cap="none" spc="0" normalizeH="0" noProof="0" dirty="0" smtClean="0">
                <a:ln>
                  <a:noFill/>
                </a:ln>
                <a:solidFill>
                  <a:schemeClr val="tx2"/>
                </a:solidFill>
                <a:effectLst/>
                <a:uLnTx/>
                <a:uFillTx/>
              </a:rPr>
              <a:t> </a:t>
            </a:r>
            <a:r>
              <a:rPr kumimoji="0" lang="en-US" sz="2000" b="1" i="0" u="none" strike="noStrike" kern="0" cap="none" spc="0" normalizeH="0" baseline="0" noProof="0" dirty="0" smtClean="0">
                <a:ln>
                  <a:noFill/>
                </a:ln>
                <a:solidFill>
                  <a:schemeClr val="tx2"/>
                </a:solidFill>
                <a:effectLst/>
                <a:uLnTx/>
                <a:uFillTx/>
              </a:rPr>
              <a:t>Create </a:t>
            </a:r>
            <a:r>
              <a:rPr kumimoji="0" lang="en-US" sz="2000" b="1" i="0" u="none" strike="noStrike" kern="0" cap="none" spc="0" normalizeH="0" baseline="0" noProof="0" dirty="0">
                <a:ln>
                  <a:noFill/>
                </a:ln>
                <a:solidFill>
                  <a:schemeClr val="tx2"/>
                </a:solidFill>
                <a:effectLst/>
                <a:uLnTx/>
                <a:uFillTx/>
              </a:rPr>
              <a:t>XML Schemas and Artifacts.</a:t>
            </a:r>
          </a:p>
          <a:p>
            <a:pPr marR="0" lvl="0" defTabSz="914400" eaLnBrk="1" fontAlgn="auto" latinLnBrk="0" hangingPunct="1">
              <a:lnSpc>
                <a:spcPct val="100000"/>
              </a:lnSpc>
              <a:spcBef>
                <a:spcPts val="0"/>
              </a:spcBef>
              <a:spcAft>
                <a:spcPts val="0"/>
              </a:spcAft>
              <a:buClrTx/>
              <a:buSzTx/>
              <a:tabLst/>
              <a:defRPr/>
            </a:pPr>
            <a:endParaRPr kumimoji="0" lang="en-US" sz="2000" b="1" i="0" u="none" strike="noStrike" kern="0" cap="none" spc="0" normalizeH="0" baseline="0" noProof="0" dirty="0">
              <a:ln>
                <a:noFill/>
              </a:ln>
              <a:solidFill>
                <a:schemeClr val="tx2"/>
              </a:solidFill>
              <a:effectLst/>
              <a:uLnTx/>
              <a:uFillTx/>
            </a:endParaRPr>
          </a:p>
          <a:p>
            <a:pPr marR="0" lvl="0" defTabSz="914400" eaLnBrk="1" fontAlgn="auto" latinLnBrk="0" hangingPunct="1">
              <a:lnSpc>
                <a:spcPct val="100000"/>
              </a:lnSpc>
              <a:spcBef>
                <a:spcPts val="0"/>
              </a:spcBef>
              <a:spcAft>
                <a:spcPts val="0"/>
              </a:spcAft>
              <a:buClrTx/>
              <a:buSzTx/>
              <a:tabLst/>
              <a:defRPr/>
            </a:pPr>
            <a:r>
              <a:rPr kumimoji="0" lang="en-US" sz="2000" b="1" i="0" u="none" strike="noStrike" kern="0" cap="none" spc="0" normalizeH="0" baseline="0" noProof="0" dirty="0">
                <a:ln>
                  <a:noFill/>
                </a:ln>
                <a:solidFill>
                  <a:schemeClr val="tx2"/>
                </a:solidFill>
                <a:effectLst/>
                <a:uLnTx/>
                <a:uFillTx/>
              </a:rPr>
              <a:t>You should now be able to:</a:t>
            </a:r>
            <a:endParaRPr kumimoji="0" lang="en-US" sz="2000" b="0" i="0" u="none" strike="noStrike" kern="0" cap="none" spc="0" normalizeH="0" baseline="0" noProof="0" dirty="0">
              <a:ln>
                <a:noFill/>
              </a:ln>
              <a:solidFill>
                <a:srgbClr val="666869"/>
              </a:solidFill>
              <a:effectLst/>
              <a:uLnTx/>
              <a:uFillTx/>
            </a:endParaRP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a:ln>
                  <a:noFill/>
                </a:ln>
                <a:solidFill>
                  <a:srgbClr val="666869"/>
                </a:solidFill>
                <a:effectLst/>
                <a:uLnTx/>
                <a:uFillTx/>
              </a:rPr>
              <a:t>Identify how XML Schema relates to Exchange Content Model and Mapping Document</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a:ln>
                  <a:noFill/>
                </a:ln>
                <a:solidFill>
                  <a:srgbClr val="666869"/>
                </a:solidFill>
                <a:effectLst/>
                <a:uLnTx/>
                <a:uFillTx/>
              </a:rPr>
              <a:t>Describe how to create XML Schemas for NIEM-conformant exchanges</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smtClean="0">
                <a:ln>
                  <a:noFill/>
                </a:ln>
                <a:solidFill>
                  <a:srgbClr val="666869"/>
                </a:solidFill>
                <a:effectLst/>
                <a:uLnTx/>
                <a:uFillTx/>
              </a:rPr>
              <a:t>Define </a:t>
            </a:r>
            <a:r>
              <a:rPr kumimoji="0" lang="en-US" sz="2000" b="0" i="0" u="none" strike="noStrike" kern="0" cap="none" spc="0" normalizeH="0" baseline="0" noProof="0" dirty="0">
                <a:ln>
                  <a:noFill/>
                </a:ln>
                <a:solidFill>
                  <a:srgbClr val="666869"/>
                </a:solidFill>
                <a:effectLst/>
                <a:uLnTx/>
                <a:uFillTx/>
              </a:rPr>
              <a:t>a Subset Schema</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smtClean="0">
                <a:ln>
                  <a:noFill/>
                </a:ln>
                <a:solidFill>
                  <a:srgbClr val="666869"/>
                </a:solidFill>
                <a:effectLst/>
                <a:uLnTx/>
                <a:uFillTx/>
              </a:rPr>
              <a:t>Explain </a:t>
            </a:r>
            <a:r>
              <a:rPr kumimoji="0" lang="en-US" sz="2000" b="0" i="0" u="none" strike="noStrike" kern="0" cap="none" spc="0" normalizeH="0" baseline="0" noProof="0" dirty="0">
                <a:ln>
                  <a:noFill/>
                </a:ln>
                <a:solidFill>
                  <a:srgbClr val="666869"/>
                </a:solidFill>
                <a:effectLst/>
                <a:uLnTx/>
                <a:uFillTx/>
              </a:rPr>
              <a:t>how to use a </a:t>
            </a:r>
            <a:r>
              <a:rPr kumimoji="0" lang="en-US" sz="2000" b="0" i="0" u="none" strike="noStrike" kern="0" cap="none" spc="0" normalizeH="0" baseline="0" noProof="0" dirty="0" err="1">
                <a:ln>
                  <a:noFill/>
                </a:ln>
                <a:solidFill>
                  <a:srgbClr val="666869"/>
                </a:solidFill>
                <a:effectLst/>
                <a:uLnTx/>
                <a:uFillTx/>
              </a:rPr>
              <a:t>wantlist</a:t>
            </a:r>
            <a:r>
              <a:rPr kumimoji="0" lang="en-US" sz="2000" b="0" i="0" u="none" strike="noStrike" kern="0" cap="none" spc="0" normalizeH="0" baseline="0" noProof="0" dirty="0">
                <a:ln>
                  <a:noFill/>
                </a:ln>
                <a:solidFill>
                  <a:srgbClr val="666869"/>
                </a:solidFill>
                <a:effectLst/>
                <a:uLnTx/>
                <a:uFillTx/>
              </a:rPr>
              <a:t> to create a Subset Schema </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smtClean="0">
                <a:ln>
                  <a:noFill/>
                </a:ln>
                <a:solidFill>
                  <a:srgbClr val="666869"/>
                </a:solidFill>
                <a:effectLst/>
                <a:uLnTx/>
                <a:uFillTx/>
              </a:rPr>
              <a:t>Define </a:t>
            </a:r>
            <a:r>
              <a:rPr kumimoji="0" lang="en-US" sz="2000" b="0" i="0" u="none" strike="noStrike" kern="0" cap="none" spc="0" normalizeH="0" baseline="0" noProof="0" dirty="0">
                <a:ln>
                  <a:noFill/>
                </a:ln>
                <a:solidFill>
                  <a:srgbClr val="666869"/>
                </a:solidFill>
                <a:effectLst/>
                <a:uLnTx/>
                <a:uFillTx/>
              </a:rPr>
              <a:t>Exchange Schema, Extension Schema, and Constraint Schema</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smtClean="0">
                <a:ln>
                  <a:noFill/>
                </a:ln>
                <a:solidFill>
                  <a:srgbClr val="666869"/>
                </a:solidFill>
                <a:effectLst/>
                <a:uLnTx/>
                <a:uFillTx/>
              </a:rPr>
              <a:t>Identify </a:t>
            </a:r>
            <a:r>
              <a:rPr kumimoji="0" lang="en-US" sz="2000" b="0" i="0" u="none" strike="noStrike" kern="0" cap="none" spc="0" normalizeH="0" baseline="0" noProof="0" dirty="0">
                <a:ln>
                  <a:noFill/>
                </a:ln>
                <a:solidFill>
                  <a:srgbClr val="666869"/>
                </a:solidFill>
                <a:effectLst/>
                <a:uLnTx/>
                <a:uFillTx/>
              </a:rPr>
              <a:t>additional XML </a:t>
            </a:r>
            <a:r>
              <a:rPr kumimoji="0" lang="en-US" sz="2000" b="0" i="0" u="none" strike="noStrike" kern="0" cap="none" spc="0" normalizeH="0" baseline="0" noProof="0" dirty="0" smtClean="0">
                <a:ln>
                  <a:noFill/>
                </a:ln>
                <a:solidFill>
                  <a:srgbClr val="666869"/>
                </a:solidFill>
                <a:effectLst/>
                <a:uLnTx/>
                <a:uFillTx/>
              </a:rPr>
              <a:t>Artifacts</a:t>
            </a:r>
          </a:p>
        </p:txBody>
      </p:sp>
      <p:cxnSp>
        <p:nvCxnSpPr>
          <p:cNvPr id="6" name="Straight Connector 5"/>
          <p:cNvCxnSpPr/>
          <p:nvPr/>
        </p:nvCxnSpPr>
        <p:spPr>
          <a:xfrm>
            <a:off x="457200" y="297968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7200" y="349427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7200" y="3976018"/>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7200" y="449060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57200" y="501614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85042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E6030FC-FB78-5E4D-92EA-5D9433591EA9}" type="slidenum">
              <a:rPr lang="en-US" smtClean="0"/>
              <a:pPr/>
              <a:t>7</a:t>
            </a:fld>
            <a:endParaRPr lang="en-US" dirty="0"/>
          </a:p>
        </p:txBody>
      </p:sp>
      <p:sp>
        <p:nvSpPr>
          <p:cNvPr id="9" name="Title 2"/>
          <p:cNvSpPr>
            <a:spLocks noGrp="1"/>
          </p:cNvSpPr>
          <p:nvPr>
            <p:ph type="title"/>
          </p:nvPr>
        </p:nvSpPr>
        <p:spPr>
          <a:xfrm>
            <a:off x="255754" y="131380"/>
            <a:ext cx="6646041" cy="472966"/>
          </a:xfrm>
        </p:spPr>
        <p:txBody>
          <a:bodyPr/>
          <a:lstStyle/>
          <a:p>
            <a:r>
              <a:rPr lang="en-US" dirty="0"/>
              <a:t>Concept Refresh</a:t>
            </a:r>
          </a:p>
        </p:txBody>
      </p:sp>
      <p:sp>
        <p:nvSpPr>
          <p:cNvPr id="13" name="Title 2"/>
          <p:cNvSpPr>
            <a:spLocks noGrp="1"/>
          </p:cNvSpPr>
          <p:nvPr>
            <p:ph idx="1"/>
          </p:nvPr>
        </p:nvSpPr>
        <p:spPr>
          <a:xfrm>
            <a:off x="324069" y="1122947"/>
            <a:ext cx="7962121" cy="4771606"/>
          </a:xfrm>
        </p:spPr>
        <p:txBody>
          <a:bodyPr>
            <a:normAutofit/>
          </a:bodyPr>
          <a:lstStyle/>
          <a:p>
            <a:r>
              <a:rPr lang="en-US" b="1" dirty="0" smtClean="0">
                <a:solidFill>
                  <a:schemeClr val="tx2"/>
                </a:solidFill>
              </a:rPr>
              <a:t>IEPD </a:t>
            </a:r>
            <a:r>
              <a:rPr lang="en-US" b="1" dirty="0">
                <a:solidFill>
                  <a:schemeClr val="tx2"/>
                </a:solidFill>
              </a:rPr>
              <a:t>XML Artifacts</a:t>
            </a:r>
          </a:p>
          <a:p>
            <a:pPr>
              <a:spcBef>
                <a:spcPts val="1638"/>
              </a:spcBef>
              <a:buClrTx/>
            </a:pPr>
            <a:r>
              <a:rPr lang="en-US" sz="1600" dirty="0">
                <a:solidFill>
                  <a:srgbClr val="686868"/>
                </a:solidFill>
              </a:rPr>
              <a:t>IEPDs include additional XML </a:t>
            </a:r>
            <a:r>
              <a:rPr lang="en-US" sz="1600" dirty="0" smtClean="0">
                <a:solidFill>
                  <a:srgbClr val="686868"/>
                </a:solidFill>
              </a:rPr>
              <a:t>artifacts that </a:t>
            </a:r>
            <a:r>
              <a:rPr lang="en-US" sz="1600" dirty="0">
                <a:solidFill>
                  <a:srgbClr val="686868"/>
                </a:solidFill>
              </a:rPr>
              <a:t>aid in the understanding </a:t>
            </a:r>
            <a:r>
              <a:rPr lang="en-US" sz="1600" dirty="0" smtClean="0">
                <a:solidFill>
                  <a:srgbClr val="686868"/>
                </a:solidFill>
              </a:rPr>
              <a:t>and representation of </a:t>
            </a:r>
            <a:r>
              <a:rPr lang="en-US" sz="1600" dirty="0">
                <a:solidFill>
                  <a:srgbClr val="686868"/>
                </a:solidFill>
              </a:rPr>
              <a:t>an information exchange </a:t>
            </a:r>
          </a:p>
          <a:p>
            <a:pPr marL="342900" indent="-342900">
              <a:spcBef>
                <a:spcPts val="1638"/>
              </a:spcBef>
              <a:buClrTx/>
              <a:buFont typeface="Arial"/>
              <a:buChar char="•"/>
            </a:pPr>
            <a:r>
              <a:rPr lang="en-US" sz="1600" b="1" dirty="0" smtClean="0">
                <a:solidFill>
                  <a:srgbClr val="686868"/>
                </a:solidFill>
              </a:rPr>
              <a:t>XML </a:t>
            </a:r>
            <a:r>
              <a:rPr lang="en-US" sz="1600" b="1" dirty="0">
                <a:solidFill>
                  <a:srgbClr val="686868"/>
                </a:solidFill>
              </a:rPr>
              <a:t>Instances </a:t>
            </a:r>
            <a:r>
              <a:rPr lang="en-US" sz="1600" dirty="0">
                <a:solidFill>
                  <a:srgbClr val="686868"/>
                </a:solidFill>
              </a:rPr>
              <a:t>are used within IEPDs to show an example of an XML document that validates against the schemas defined for the exchange</a:t>
            </a:r>
          </a:p>
          <a:p>
            <a:pPr marL="342900" indent="-342900">
              <a:spcBef>
                <a:spcPts val="1638"/>
              </a:spcBef>
              <a:buClrTx/>
              <a:buFont typeface="Arial"/>
              <a:buChar char="•"/>
            </a:pPr>
            <a:r>
              <a:rPr lang="en-US" sz="1600" b="1" dirty="0" err="1" smtClean="0">
                <a:solidFill>
                  <a:srgbClr val="686868"/>
                </a:solidFill>
              </a:rPr>
              <a:t>Wantlists</a:t>
            </a:r>
            <a:r>
              <a:rPr lang="en-US" sz="1600" b="1" dirty="0" smtClean="0">
                <a:solidFill>
                  <a:srgbClr val="686868"/>
                </a:solidFill>
              </a:rPr>
              <a:t> </a:t>
            </a:r>
            <a:r>
              <a:rPr lang="en-US" sz="1600" dirty="0">
                <a:solidFill>
                  <a:srgbClr val="686868"/>
                </a:solidFill>
              </a:rPr>
              <a:t>are XML documents that specify the elements and types from NIEM that will be used in an exchange</a:t>
            </a:r>
          </a:p>
          <a:p>
            <a:pPr marL="342900" indent="-342900">
              <a:spcBef>
                <a:spcPts val="1638"/>
              </a:spcBef>
              <a:buClrTx/>
              <a:buFont typeface="Arial"/>
              <a:buChar char="•"/>
            </a:pPr>
            <a:r>
              <a:rPr lang="en-US" sz="1600" b="1" dirty="0" smtClean="0">
                <a:solidFill>
                  <a:srgbClr val="686868"/>
                </a:solidFill>
              </a:rPr>
              <a:t>Code </a:t>
            </a:r>
            <a:r>
              <a:rPr lang="en-US" sz="1600" b="1" dirty="0">
                <a:solidFill>
                  <a:srgbClr val="686868"/>
                </a:solidFill>
              </a:rPr>
              <a:t>lists </a:t>
            </a:r>
            <a:r>
              <a:rPr lang="en-US" sz="1600" dirty="0">
                <a:solidFill>
                  <a:srgbClr val="686868"/>
                </a:solidFill>
              </a:rPr>
              <a:t>are </a:t>
            </a:r>
            <a:r>
              <a:rPr lang="en-US" sz="1600" dirty="0" smtClean="0">
                <a:solidFill>
                  <a:srgbClr val="686868"/>
                </a:solidFill>
              </a:rPr>
              <a:t>reference lists used to constrain values for a give element to a predetermined list</a:t>
            </a:r>
          </a:p>
          <a:p>
            <a:pPr marL="342900" indent="-342900">
              <a:spcBef>
                <a:spcPts val="1638"/>
              </a:spcBef>
              <a:buClrTx/>
              <a:buFont typeface="Arial"/>
              <a:buChar char="•"/>
            </a:pPr>
            <a:r>
              <a:rPr lang="en-US" sz="1600" b="1" dirty="0" err="1" smtClean="0">
                <a:solidFill>
                  <a:srgbClr val="686868"/>
                </a:solidFill>
              </a:rPr>
              <a:t>Stylesheets</a:t>
            </a:r>
            <a:r>
              <a:rPr lang="en-US" sz="1600" b="1" dirty="0" smtClean="0">
                <a:solidFill>
                  <a:srgbClr val="686868"/>
                </a:solidFill>
              </a:rPr>
              <a:t> </a:t>
            </a:r>
            <a:r>
              <a:rPr lang="en-US" sz="1600" dirty="0">
                <a:solidFill>
                  <a:srgbClr val="686868"/>
                </a:solidFill>
              </a:rPr>
              <a:t>provide formatting or transformation for the data used within an exchange</a:t>
            </a:r>
          </a:p>
        </p:txBody>
      </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6</a:t>
              </a:r>
              <a:r>
                <a:rPr lang="en-US" sz="1200" b="1" dirty="0" smtClean="0">
                  <a:solidFill>
                    <a:srgbClr val="D9D9D9"/>
                  </a:solidFill>
                  <a:latin typeface="Arial"/>
                  <a:cs typeface="Arial"/>
                </a:rPr>
                <a:t>0% complete</a:t>
              </a:r>
            </a:p>
          </p:txBody>
        </p:sp>
      </p:grpSp>
      <p:sp>
        <p:nvSpPr>
          <p:cNvPr id="19" name="Title 1"/>
          <p:cNvSpPr>
            <a:spLocks noGrp="1"/>
          </p:cNvSpPr>
          <p:nvPr>
            <p:ph type="title"/>
          </p:nvPr>
        </p:nvSpPr>
        <p:spPr>
          <a:xfrm>
            <a:off x="800100" y="2783930"/>
            <a:ext cx="7706282" cy="892061"/>
          </a:xfrm>
        </p:spPr>
        <p:txBody>
          <a:bodyPr/>
          <a:lstStyle/>
          <a:p>
            <a:r>
              <a:rPr lang="en-US" dirty="0" smtClean="0"/>
              <a:t>Validate </a:t>
            </a:r>
            <a:r>
              <a:rPr lang="en-US" dirty="0" err="1" smtClean="0"/>
              <a:t>XMl</a:t>
            </a:r>
            <a:r>
              <a:rPr lang="en-US" dirty="0" smtClean="0"/>
              <a:t> schemas</a:t>
            </a:r>
            <a:endParaRPr lang="en-US" dirty="0"/>
          </a:p>
        </p:txBody>
      </p:sp>
      <p:grpSp>
        <p:nvGrpSpPr>
          <p:cNvPr id="2" name="Group 1"/>
          <p:cNvGrpSpPr/>
          <p:nvPr/>
        </p:nvGrpSpPr>
        <p:grpSpPr>
          <a:xfrm>
            <a:off x="1018632" y="2568896"/>
            <a:ext cx="7269219" cy="1166318"/>
            <a:chOff x="2315615" y="2568896"/>
            <a:chExt cx="4665577" cy="1166318"/>
          </a:xfrm>
        </p:grpSpPr>
        <p:cxnSp>
          <p:nvCxnSpPr>
            <p:cNvPr id="21" name="Straight Connector 20"/>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18" name="Slide Number Placeholder 17"/>
          <p:cNvSpPr>
            <a:spLocks noGrp="1"/>
          </p:cNvSpPr>
          <p:nvPr>
            <p:ph type="sldNum" sz="quarter" idx="12"/>
          </p:nvPr>
        </p:nvSpPr>
        <p:spPr/>
        <p:txBody>
          <a:bodyPr/>
          <a:lstStyle/>
          <a:p>
            <a:fld id="{28F58EE9-9E0B-4342-937B-49388987DDAD}" type="slidenum">
              <a:rPr lang="en-US" smtClean="0"/>
              <a:t>70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Validate xml schemas </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rgbClr val="1F497D"/>
                  </a:solidFill>
                  <a:cs typeface="Arial"/>
                </a:rPr>
                <a:t>Concept Refresh</a:t>
              </a:r>
              <a:endParaRPr lang="en-US" sz="2500" b="1" dirty="0">
                <a:solidFill>
                  <a:srgbClr val="1F497D"/>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439682" y="3229168"/>
            <a:ext cx="8091215" cy="733232"/>
            <a:chOff x="439682" y="1259060"/>
            <a:chExt cx="8091215" cy="733232"/>
          </a:xfrm>
        </p:grpSpPr>
        <p:sp>
          <p:nvSpPr>
            <p:cNvPr id="19" name="TextBox 18"/>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Build &amp; Validate </a:t>
              </a:r>
            </a:p>
          </p:txBody>
        </p:sp>
        <p:cxnSp>
          <p:nvCxnSpPr>
            <p:cNvPr id="20" name="Straight Connector 19"/>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userDrawn="1"/>
        </p:nvSpPr>
        <p:spPr>
          <a:xfrm>
            <a:off x="439682" y="4181668"/>
            <a:ext cx="6856249" cy="477054"/>
          </a:xfrm>
          <a:prstGeom prst="rect">
            <a:avLst/>
          </a:prstGeom>
          <a:noFill/>
        </p:spPr>
        <p:txBody>
          <a:bodyPr wrap="square" rtlCol="0">
            <a:spAutoFit/>
          </a:bodyPr>
          <a:lstStyle/>
          <a:p>
            <a:r>
              <a:rPr lang="en-US" sz="2500" b="1" dirty="0">
                <a:solidFill>
                  <a:srgbClr val="1F497D"/>
                </a:solidFill>
                <a:cs typeface="Arial"/>
              </a:rPr>
              <a:t>Conclusion</a:t>
            </a:r>
          </a:p>
        </p:txBody>
      </p:sp>
      <p:sp>
        <p:nvSpPr>
          <p:cNvPr id="32" name="Rounded Rectangle 31">
            <a:hlinkClick r:id="rId3" action="ppaction://hlinksldjump"/>
          </p:cNvPr>
          <p:cNvSpPr/>
          <p:nvPr/>
        </p:nvSpPr>
        <p:spPr bwMode="auto">
          <a:xfrm>
            <a:off x="3429000"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600" b="1" spc="-50" dirty="0">
                <a:solidFill>
                  <a:srgbClr val="304776"/>
                </a:solidFill>
                <a:cs typeface="Arial"/>
              </a:rPr>
              <a:t>Mapping Document</a:t>
            </a:r>
          </a:p>
        </p:txBody>
      </p:sp>
      <p:sp>
        <p:nvSpPr>
          <p:cNvPr id="33" name="Rounded Rectangle 32">
            <a:hlinkClick r:id="rId4" action="ppaction://hlinksldjump"/>
          </p:cNvPr>
          <p:cNvSpPr/>
          <p:nvPr/>
        </p:nvSpPr>
        <p:spPr bwMode="auto">
          <a:xfrm>
            <a:off x="5990812"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Mapping Process</a:t>
            </a:r>
          </a:p>
        </p:txBody>
      </p:sp>
      <p:sp>
        <p:nvSpPr>
          <p:cNvPr id="34" name="Rounded Rectangle 33">
            <a:hlinkClick r:id="rId5" action="ppaction://hlinksldjump"/>
          </p:cNvPr>
          <p:cNvSpPr/>
          <p:nvPr/>
        </p:nvSpPr>
        <p:spPr bwMode="auto">
          <a:xfrm>
            <a:off x="3429000" y="3112281"/>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600" b="1" spc="-50" dirty="0">
                <a:solidFill>
                  <a:srgbClr val="304776"/>
                </a:solidFill>
                <a:latin typeface="+mn-lt"/>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71</a:t>
            </a:fld>
            <a:endParaRPr lang="en-US" dirty="0"/>
          </a:p>
        </p:txBody>
      </p:sp>
      <p:sp>
        <p:nvSpPr>
          <p:cNvPr id="28" name="Rounded Rectangle 27">
            <a:hlinkClick r:id="rId5" action="ppaction://hlinksldjump"/>
          </p:cNvPr>
          <p:cNvSpPr/>
          <p:nvPr/>
        </p:nvSpPr>
        <p:spPr bwMode="auto">
          <a:xfrm>
            <a:off x="5990812" y="3124795"/>
            <a:ext cx="2122440" cy="685800"/>
          </a:xfrm>
          <a:prstGeom prst="roundRect">
            <a:avLst>
              <a:gd name="adj" fmla="val 5374"/>
            </a:avLst>
          </a:prstGeom>
          <a:gradFill rotWithShape="1">
            <a:gsLst>
              <a:gs pos="0">
                <a:schemeClr val="tx2">
                  <a:lumMod val="50000"/>
                </a:schemeClr>
              </a:gs>
              <a:gs pos="100000">
                <a:schemeClr val="tx2"/>
              </a:gs>
            </a:gsLst>
            <a:lin ang="16200000" scaled="0"/>
          </a:gradFill>
          <a:ln w="9525" cap="flat" cmpd="sng" algn="ctr">
            <a:noFill/>
            <a:prstDash val="solid"/>
          </a:ln>
          <a:effectLst>
            <a:outerShdw blurRad="40000" dist="23000" dir="5400000" rotWithShape="0">
              <a:srgbClr val="000000">
                <a:alpha val="35000"/>
              </a:srgbClr>
            </a:outerShdw>
          </a:effectLst>
        </p:spPr>
        <p:txBody>
          <a:bodyPr tIns="91440" anchor="ctr" anchorCtr="0"/>
          <a:lstStyle/>
          <a:p>
            <a:pPr algn="ctr" fontAlgn="auto">
              <a:lnSpc>
                <a:spcPct val="90000"/>
              </a:lnSpc>
              <a:spcBef>
                <a:spcPts val="0"/>
              </a:spcBef>
              <a:spcAft>
                <a:spcPts val="0"/>
              </a:spcAft>
            </a:pPr>
            <a:r>
              <a:rPr lang="en-US" sz="1600" b="1" kern="0" spc="-50" dirty="0">
                <a:solidFill>
                  <a:schemeClr val="bg1"/>
                </a:solidFill>
                <a:latin typeface="Arial"/>
                <a:cs typeface="Arial"/>
              </a:rPr>
              <a:t>Validate XML </a:t>
            </a:r>
          </a:p>
          <a:p>
            <a:pPr algn="ctr" fontAlgn="auto">
              <a:lnSpc>
                <a:spcPct val="90000"/>
              </a:lnSpc>
              <a:spcBef>
                <a:spcPts val="0"/>
              </a:spcBef>
              <a:spcAft>
                <a:spcPts val="0"/>
              </a:spcAft>
            </a:pPr>
            <a:r>
              <a:rPr lang="en-US" sz="1600" b="1" kern="0" spc="-50" dirty="0">
                <a:solidFill>
                  <a:schemeClr val="bg1"/>
                </a:solidFill>
                <a:latin typeface="Arial"/>
                <a:cs typeface="Arial"/>
              </a:rPr>
              <a:t>Schemas</a:t>
            </a:r>
          </a:p>
        </p:txBody>
      </p:sp>
    </p:spTree>
    <p:extLst>
      <p:ext uri="{BB962C8B-B14F-4D97-AF65-F5344CB8AC3E}">
        <p14:creationId xmlns:p14="http://schemas.microsoft.com/office/powerpoint/2010/main" val="95881619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324069" y="1122947"/>
            <a:ext cx="8362731" cy="4771606"/>
          </a:xfrm>
        </p:spPr>
        <p:txBody>
          <a:bodyPr/>
          <a:lstStyle/>
          <a:p>
            <a:pPr>
              <a:spcAft>
                <a:spcPts val="1200"/>
              </a:spcAft>
            </a:pPr>
            <a:r>
              <a:rPr lang="en-US" sz="2600" b="1" dirty="0" smtClean="0">
                <a:solidFill>
                  <a:srgbClr val="1F497D"/>
                </a:solidFill>
              </a:rPr>
              <a:t>Welcome to Module 4: Validate XML Schemas</a:t>
            </a:r>
            <a:endParaRPr lang="en-US" sz="2600" b="1" dirty="0">
              <a:solidFill>
                <a:srgbClr val="1F497D"/>
              </a:solidFill>
            </a:endParaRPr>
          </a:p>
          <a:p>
            <a:pPr>
              <a:spcAft>
                <a:spcPts val="1200"/>
              </a:spcAft>
            </a:pPr>
            <a:endParaRPr lang="en-US" b="1" dirty="0" smtClean="0">
              <a:solidFill>
                <a:srgbClr val="1F497D"/>
              </a:solidFill>
            </a:endParaRPr>
          </a:p>
          <a:p>
            <a:pPr>
              <a:spcAft>
                <a:spcPts val="1200"/>
              </a:spcAft>
            </a:pPr>
            <a:r>
              <a:rPr lang="en-US" b="1" dirty="0" smtClean="0">
                <a:solidFill>
                  <a:srgbClr val="1F497D"/>
                </a:solidFill>
              </a:rPr>
              <a:t>At the end of this module, you’ll </a:t>
            </a:r>
            <a:r>
              <a:rPr lang="en-US" b="1" dirty="0">
                <a:solidFill>
                  <a:srgbClr val="1F497D"/>
                </a:solidFill>
              </a:rPr>
              <a:t>be able to:</a:t>
            </a:r>
          </a:p>
          <a:p>
            <a:pPr marL="0" lvl="1">
              <a:spcBef>
                <a:spcPts val="1680"/>
              </a:spcBef>
              <a:buClr>
                <a:schemeClr val="tx1"/>
              </a:buClr>
              <a:defRPr/>
            </a:pPr>
            <a:r>
              <a:rPr lang="en-US" dirty="0">
                <a:solidFill>
                  <a:schemeClr val="tx1"/>
                </a:solidFill>
              </a:rPr>
              <a:t>Define </a:t>
            </a:r>
            <a:r>
              <a:rPr lang="en-US" dirty="0" smtClean="0">
                <a:solidFill>
                  <a:schemeClr val="tx1"/>
                </a:solidFill>
              </a:rPr>
              <a:t>conformance</a:t>
            </a:r>
            <a:endParaRPr lang="en-US" dirty="0">
              <a:solidFill>
                <a:schemeClr val="tx1"/>
              </a:solidFill>
            </a:endParaRPr>
          </a:p>
          <a:p>
            <a:pPr marL="0" lvl="1">
              <a:spcBef>
                <a:spcPts val="1680"/>
              </a:spcBef>
              <a:buClr>
                <a:schemeClr val="tx1"/>
              </a:buClr>
              <a:defRPr/>
            </a:pPr>
            <a:r>
              <a:rPr lang="en-US" dirty="0" smtClean="0">
                <a:solidFill>
                  <a:schemeClr val="tx1"/>
                </a:solidFill>
              </a:rPr>
              <a:t>Recognize the importance of validation of XML Instances</a:t>
            </a:r>
            <a:endParaRPr lang="en-US" dirty="0">
              <a:solidFill>
                <a:schemeClr val="tx1"/>
              </a:solidFill>
            </a:endParaRPr>
          </a:p>
          <a:p>
            <a:pPr marL="0" lvl="1">
              <a:spcBef>
                <a:spcPts val="1680"/>
              </a:spcBef>
              <a:buClr>
                <a:schemeClr val="tx1"/>
              </a:buClr>
              <a:defRPr/>
            </a:pPr>
            <a:r>
              <a:rPr lang="en-US" dirty="0">
                <a:solidFill>
                  <a:schemeClr val="tx1"/>
                </a:solidFill>
              </a:rPr>
              <a:t>Identify </a:t>
            </a:r>
            <a:r>
              <a:rPr lang="en-US" dirty="0" smtClean="0">
                <a:solidFill>
                  <a:schemeClr val="tx1"/>
                </a:solidFill>
              </a:rPr>
              <a:t>the characteristics </a:t>
            </a:r>
            <a:r>
              <a:rPr lang="en-US" dirty="0">
                <a:solidFill>
                  <a:schemeClr val="tx1"/>
                </a:solidFill>
              </a:rPr>
              <a:t>of the conformance validation tool</a:t>
            </a:r>
          </a:p>
          <a:p>
            <a:pPr marL="0" lvl="1">
              <a:spcBef>
                <a:spcPts val="1680"/>
              </a:spcBef>
              <a:buClr>
                <a:schemeClr val="tx1"/>
              </a:buClr>
              <a:defRPr/>
            </a:pPr>
            <a:r>
              <a:rPr lang="en-US" dirty="0">
                <a:solidFill>
                  <a:schemeClr val="tx1"/>
                </a:solidFill>
              </a:rPr>
              <a:t>Explain how to resolve validation errors </a:t>
            </a:r>
          </a:p>
          <a:p>
            <a:pPr marL="0" lvl="1">
              <a:lnSpc>
                <a:spcPct val="106000"/>
              </a:lnSpc>
              <a:spcAft>
                <a:spcPts val="3000"/>
              </a:spcAft>
              <a:buClr>
                <a:schemeClr val="tx1"/>
              </a:buClr>
              <a:defRPr/>
            </a:pPr>
            <a:endParaRPr lang="en-US" dirty="0">
              <a:solidFill>
                <a:schemeClr val="tx1"/>
              </a:solidFill>
            </a:endParaRPr>
          </a:p>
          <a:p>
            <a:pPr marL="0" lvl="1">
              <a:lnSpc>
                <a:spcPct val="106000"/>
              </a:lnSpc>
              <a:spcAft>
                <a:spcPts val="3000"/>
              </a:spcAft>
              <a:buClr>
                <a:schemeClr val="tx1"/>
              </a:buClr>
              <a:defRPr/>
            </a:pPr>
            <a:endParaRPr lang="en-US" dirty="0">
              <a:solidFill>
                <a:schemeClr val="tx1"/>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72</a:t>
            </a:fld>
            <a:endParaRPr lang="en-US" dirty="0"/>
          </a:p>
        </p:txBody>
      </p:sp>
      <p:sp>
        <p:nvSpPr>
          <p:cNvPr id="3" name="Title 2"/>
          <p:cNvSpPr>
            <a:spLocks noGrp="1"/>
          </p:cNvSpPr>
          <p:nvPr>
            <p:ph type="title"/>
          </p:nvPr>
        </p:nvSpPr>
        <p:spPr/>
        <p:txBody>
          <a:bodyPr/>
          <a:lstStyle/>
          <a:p>
            <a:r>
              <a:rPr lang="en-US" dirty="0" smtClean="0"/>
              <a:t>Module </a:t>
            </a:r>
            <a:r>
              <a:rPr lang="en-US" dirty="0"/>
              <a:t>4: </a:t>
            </a:r>
            <a:r>
              <a:rPr lang="en-US" b="0" dirty="0"/>
              <a:t>Validate XML Schemas</a:t>
            </a:r>
          </a:p>
        </p:txBody>
      </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3" name="Straight Connector 12"/>
          <p:cNvCxnSpPr/>
          <p:nvPr/>
        </p:nvCxnSpPr>
        <p:spPr>
          <a:xfrm>
            <a:off x="424356" y="340248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24356" y="392802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4356" y="444261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467944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73</a:t>
            </a:fld>
            <a:endParaRPr lang="en-US" dirty="0"/>
          </a:p>
        </p:txBody>
      </p:sp>
      <p:sp>
        <p:nvSpPr>
          <p:cNvPr id="67586" name="Content Placeholder 1"/>
          <p:cNvSpPr>
            <a:spLocks noGrp="1"/>
          </p:cNvSpPr>
          <p:nvPr>
            <p:ph idx="1"/>
          </p:nvPr>
        </p:nvSpPr>
        <p:spPr>
          <a:xfrm>
            <a:off x="324069" y="1122947"/>
            <a:ext cx="8362731" cy="793598"/>
          </a:xfrm>
        </p:spPr>
        <p:txBody>
          <a:bodyPr>
            <a:normAutofit fontScale="92500" lnSpcReduction="20000"/>
          </a:bodyPr>
          <a:lstStyle/>
          <a:p>
            <a:pPr marL="0" indent="0">
              <a:spcBef>
                <a:spcPct val="0"/>
              </a:spcBef>
              <a:buFont typeface="Wingdings" pitchFamily="2" charset="2"/>
              <a:buNone/>
            </a:pPr>
            <a:r>
              <a:rPr lang="en-US" b="1" dirty="0" smtClean="0">
                <a:solidFill>
                  <a:schemeClr val="tx2"/>
                </a:solidFill>
              </a:rPr>
              <a:t>Conformance</a:t>
            </a:r>
            <a:r>
              <a:rPr lang="en-US" b="1" dirty="0" smtClean="0">
                <a:solidFill>
                  <a:schemeClr val="tx1"/>
                </a:solidFill>
              </a:rPr>
              <a:t> </a:t>
            </a:r>
            <a:r>
              <a:rPr lang="en-US" dirty="0" smtClean="0">
                <a:solidFill>
                  <a:schemeClr val="tx1"/>
                </a:solidFill>
              </a:rPr>
              <a:t>is the adherence to predefined rules and guidelines as defined in the NIEM Naming and Design Rules (NDR) and Model Package Description (MPD) Specification.</a:t>
            </a:r>
          </a:p>
        </p:txBody>
      </p:sp>
      <p:sp>
        <p:nvSpPr>
          <p:cNvPr id="67587" name="Title 2"/>
          <p:cNvSpPr>
            <a:spLocks noGrp="1"/>
          </p:cNvSpPr>
          <p:nvPr>
            <p:ph type="title"/>
          </p:nvPr>
        </p:nvSpPr>
        <p:spPr/>
        <p:txBody>
          <a:bodyPr>
            <a:normAutofit/>
          </a:bodyPr>
          <a:lstStyle/>
          <a:p>
            <a:pPr eaLnBrk="1" hangingPunct="1"/>
            <a:r>
              <a:rPr lang="en-US" smtClean="0"/>
              <a:t>Conformance of XML Schema</a:t>
            </a:r>
          </a:p>
        </p:txBody>
      </p:sp>
      <p:sp>
        <p:nvSpPr>
          <p:cNvPr id="8" name="Content Placeholder 1"/>
          <p:cNvSpPr txBox="1">
            <a:spLocks/>
          </p:cNvSpPr>
          <p:nvPr/>
        </p:nvSpPr>
        <p:spPr bwMode="auto">
          <a:xfrm>
            <a:off x="593725" y="1916545"/>
            <a:ext cx="7864475" cy="2971800"/>
          </a:xfrm>
          <a:prstGeom prst="rect">
            <a:avLst/>
          </a:prstGeom>
          <a:noFill/>
        </p:spPr>
        <p:txBody>
          <a:bodyPr tIns="91440" bIns="91440" anchor="t"/>
          <a:lstStyle/>
          <a:p>
            <a:pPr marL="285750" indent="-285750" fontAlgn="auto">
              <a:spcBef>
                <a:spcPts val="984"/>
              </a:spcBef>
              <a:spcAft>
                <a:spcPts val="0"/>
              </a:spcAft>
              <a:buFont typeface="Arial"/>
              <a:buChar char="•"/>
              <a:defRPr/>
            </a:pPr>
            <a:r>
              <a:rPr lang="en-US" sz="1600" dirty="0"/>
              <a:t>NIEM conformance promotes increased levels of interoperability and reuse within exchanges</a:t>
            </a:r>
          </a:p>
          <a:p>
            <a:pPr marL="285750" indent="-285750" fontAlgn="auto">
              <a:spcBef>
                <a:spcPts val="984"/>
              </a:spcBef>
              <a:spcAft>
                <a:spcPts val="0"/>
              </a:spcAft>
              <a:buFont typeface="Arial"/>
              <a:buChar char="•"/>
              <a:defRPr/>
            </a:pPr>
            <a:r>
              <a:rPr lang="en-US" sz="1600" dirty="0"/>
              <a:t>NIEM conformance adheres to W3C specifications for valid, well-formed XML Schema</a:t>
            </a:r>
          </a:p>
          <a:p>
            <a:pPr marL="285750" indent="-285750" fontAlgn="auto">
              <a:spcBef>
                <a:spcPts val="984"/>
              </a:spcBef>
              <a:spcAft>
                <a:spcPts val="0"/>
              </a:spcAft>
              <a:buFont typeface="Arial"/>
              <a:buChar char="•"/>
              <a:defRPr/>
            </a:pPr>
            <a:r>
              <a:rPr lang="en-US" sz="1600" dirty="0"/>
              <a:t>NIEM conformance applies mainly to </a:t>
            </a:r>
            <a:r>
              <a:rPr lang="en-US" sz="1600" dirty="0" smtClean="0"/>
              <a:t>reference, exchange and extension schemas, as well as XML instances as defined by the NDR</a:t>
            </a:r>
            <a:endParaRPr lang="en-US" sz="1600" dirty="0"/>
          </a:p>
          <a:p>
            <a:pPr marL="285750" indent="-285750" fontAlgn="auto">
              <a:spcBef>
                <a:spcPts val="984"/>
              </a:spcBef>
              <a:spcAft>
                <a:spcPts val="0"/>
              </a:spcAft>
              <a:buFont typeface="Arial"/>
              <a:buChar char="•"/>
              <a:defRPr/>
            </a:pPr>
            <a:r>
              <a:rPr lang="en-US" sz="1600" dirty="0"/>
              <a:t>The NDR provides other </a:t>
            </a:r>
            <a:r>
              <a:rPr lang="en-US" sz="1600" dirty="0" smtClean="0"/>
              <a:t>general </a:t>
            </a:r>
            <a:r>
              <a:rPr lang="en-US" sz="1600" dirty="0"/>
              <a:t>conformance </a:t>
            </a:r>
            <a:r>
              <a:rPr lang="en-US" sz="1600" dirty="0" smtClean="0"/>
              <a:t>guidelines and principles </a:t>
            </a:r>
            <a:endParaRPr lang="en-US" sz="1600" dirty="0"/>
          </a:p>
        </p:txBody>
      </p:sp>
      <p:sp>
        <p:nvSpPr>
          <p:cNvPr id="9" name="Rounded Rectangle 8"/>
          <p:cNvSpPr/>
          <p:nvPr/>
        </p:nvSpPr>
        <p:spPr bwMode="auto">
          <a:xfrm>
            <a:off x="981364" y="4591643"/>
            <a:ext cx="7204363" cy="112335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20"/>
              </a:lnSpc>
              <a:defRPr/>
            </a:pPr>
            <a:r>
              <a:rPr lang="en-US" sz="1600" b="1" spc="-50" dirty="0">
                <a:solidFill>
                  <a:srgbClr val="304776"/>
                </a:solidFill>
                <a:cs typeface="Arial"/>
              </a:rPr>
              <a:t>XML Schema need to be checked for conformance both by </a:t>
            </a:r>
            <a:br>
              <a:rPr lang="en-US" sz="1600" b="1" spc="-50" dirty="0">
                <a:solidFill>
                  <a:srgbClr val="304776"/>
                </a:solidFill>
                <a:cs typeface="Arial"/>
              </a:rPr>
            </a:br>
            <a:r>
              <a:rPr lang="en-US" sz="1600" b="1" spc="-50" dirty="0">
                <a:solidFill>
                  <a:srgbClr val="304776"/>
                </a:solidFill>
                <a:cs typeface="Arial"/>
              </a:rPr>
              <a:t>hand and through the use of tools since currently no tool exists </a:t>
            </a:r>
            <a:br>
              <a:rPr lang="en-US" sz="1600" b="1" spc="-50" dirty="0">
                <a:solidFill>
                  <a:srgbClr val="304776"/>
                </a:solidFill>
                <a:cs typeface="Arial"/>
              </a:rPr>
            </a:br>
            <a:r>
              <a:rPr lang="en-US" sz="1600" b="1" spc="-50" dirty="0">
                <a:solidFill>
                  <a:srgbClr val="304776"/>
                </a:solidFill>
                <a:cs typeface="Arial"/>
              </a:rPr>
              <a:t>that automates all of the NDR rules</a:t>
            </a: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74</a:t>
            </a:fld>
            <a:endParaRPr lang="en-US" dirty="0"/>
          </a:p>
        </p:txBody>
      </p:sp>
      <p:sp>
        <p:nvSpPr>
          <p:cNvPr id="68610" name="Content Placeholder 1"/>
          <p:cNvSpPr>
            <a:spLocks noGrp="1"/>
          </p:cNvSpPr>
          <p:nvPr>
            <p:ph idx="1"/>
          </p:nvPr>
        </p:nvSpPr>
        <p:spPr/>
        <p:txBody>
          <a:bodyPr>
            <a:normAutofit/>
          </a:bodyPr>
          <a:lstStyle/>
          <a:p>
            <a:pPr marL="0" indent="0">
              <a:spcBef>
                <a:spcPct val="0"/>
              </a:spcBef>
              <a:buFont typeface="Wingdings" pitchFamily="2" charset="2"/>
              <a:buNone/>
            </a:pPr>
            <a:r>
              <a:rPr lang="en-US" b="1" dirty="0" smtClean="0">
                <a:solidFill>
                  <a:schemeClr val="tx2"/>
                </a:solidFill>
              </a:rPr>
              <a:t>Validation</a:t>
            </a:r>
            <a:r>
              <a:rPr lang="en-US" dirty="0" smtClean="0">
                <a:solidFill>
                  <a:schemeClr val="tx1"/>
                </a:solidFill>
              </a:rPr>
              <a:t> promotes conformance through the process of testing </a:t>
            </a:r>
            <a:br>
              <a:rPr lang="en-US" dirty="0" smtClean="0">
                <a:solidFill>
                  <a:schemeClr val="tx1"/>
                </a:solidFill>
              </a:rPr>
            </a:br>
            <a:r>
              <a:rPr lang="en-US" dirty="0" smtClean="0">
                <a:solidFill>
                  <a:schemeClr val="tx1"/>
                </a:solidFill>
              </a:rPr>
              <a:t>XML to create well-formed and NIEM-conformant schemas. </a:t>
            </a:r>
          </a:p>
        </p:txBody>
      </p:sp>
      <p:sp>
        <p:nvSpPr>
          <p:cNvPr id="68611" name="Title 2"/>
          <p:cNvSpPr>
            <a:spLocks noGrp="1"/>
          </p:cNvSpPr>
          <p:nvPr>
            <p:ph type="title"/>
          </p:nvPr>
        </p:nvSpPr>
        <p:spPr/>
        <p:txBody>
          <a:bodyPr/>
          <a:lstStyle/>
          <a:p>
            <a:pPr eaLnBrk="1" hangingPunct="1"/>
            <a:r>
              <a:rPr lang="en-US" smtClean="0"/>
              <a:t>Validation of XML Instances</a:t>
            </a:r>
          </a:p>
        </p:txBody>
      </p:sp>
      <p:sp>
        <p:nvSpPr>
          <p:cNvPr id="4" name="Content Placeholder 1"/>
          <p:cNvSpPr txBox="1">
            <a:spLocks/>
          </p:cNvSpPr>
          <p:nvPr/>
        </p:nvSpPr>
        <p:spPr>
          <a:xfrm>
            <a:off x="646835" y="1988130"/>
            <a:ext cx="7238711" cy="2514600"/>
          </a:xfrm>
          <a:prstGeom prst="rect">
            <a:avLst/>
          </a:prstGeom>
          <a:noFill/>
        </p:spPr>
        <p:txBody>
          <a:bodyPr tIns="91440" bIns="91440"/>
          <a:lstStyle/>
          <a:p>
            <a:pPr marL="342900" indent="-342900" fontAlgn="auto">
              <a:spcBef>
                <a:spcPts val="984"/>
              </a:spcBef>
              <a:spcAft>
                <a:spcPts val="0"/>
              </a:spcAft>
              <a:buFont typeface="Arial"/>
              <a:buChar char="•"/>
              <a:defRPr/>
            </a:pPr>
            <a:r>
              <a:rPr lang="en-US" sz="1600" dirty="0"/>
              <a:t>XML </a:t>
            </a:r>
            <a:r>
              <a:rPr lang="en-US" sz="1600" dirty="0" smtClean="0"/>
              <a:t>Instances </a:t>
            </a:r>
            <a:r>
              <a:rPr lang="en-US" sz="1600" dirty="0"/>
              <a:t>must validate against the XML schemas used within an exchange</a:t>
            </a:r>
          </a:p>
          <a:p>
            <a:pPr marL="342900" indent="-342900" fontAlgn="auto">
              <a:spcBef>
                <a:spcPts val="984"/>
              </a:spcBef>
              <a:spcAft>
                <a:spcPts val="0"/>
              </a:spcAft>
              <a:buFont typeface="Arial"/>
              <a:buChar char="•"/>
              <a:defRPr/>
            </a:pPr>
            <a:r>
              <a:rPr lang="en-US" sz="1600" dirty="0"/>
              <a:t>Each XML element must validate against the schema definition of that element</a:t>
            </a:r>
          </a:p>
          <a:p>
            <a:pPr marL="342900" indent="-342900" fontAlgn="auto">
              <a:spcBef>
                <a:spcPts val="984"/>
              </a:spcBef>
              <a:spcAft>
                <a:spcPts val="0"/>
              </a:spcAft>
              <a:buFont typeface="Arial"/>
              <a:buChar char="•"/>
              <a:defRPr/>
            </a:pPr>
            <a:r>
              <a:rPr lang="en-US" sz="1600" dirty="0" smtClean="0"/>
              <a:t>XML </a:t>
            </a:r>
            <a:r>
              <a:rPr lang="en-US" sz="1600" dirty="0"/>
              <a:t>I</a:t>
            </a:r>
            <a:r>
              <a:rPr lang="en-US" sz="1600" dirty="0" smtClean="0"/>
              <a:t>nstances </a:t>
            </a:r>
            <a:r>
              <a:rPr lang="en-US" sz="1600" dirty="0"/>
              <a:t>MAY be validated </a:t>
            </a:r>
            <a:r>
              <a:rPr lang="en-US" sz="1600" dirty="0" smtClean="0"/>
              <a:t>through multiple schema validation passes, using multiple schemas for a single namespace</a:t>
            </a:r>
            <a:endParaRPr lang="en-US" sz="1600"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Rounded Rectangle 13"/>
          <p:cNvSpPr/>
          <p:nvPr/>
        </p:nvSpPr>
        <p:spPr bwMode="auto">
          <a:xfrm>
            <a:off x="981364" y="4412332"/>
            <a:ext cx="7204363" cy="98515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20"/>
              </a:lnSpc>
              <a:defRPr/>
            </a:pPr>
            <a:r>
              <a:rPr lang="en-US" sz="1600" b="1" spc="-50" dirty="0">
                <a:solidFill>
                  <a:srgbClr val="304776"/>
                </a:solidFill>
                <a:cs typeface="Arial"/>
              </a:rPr>
              <a:t>Schemas must be validated in order to be conformant. You can leverage NIEM tools, such as the SSGT, to make the validation process easier. </a:t>
            </a: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75</a:t>
            </a:fld>
            <a:endParaRPr lang="en-US" dirty="0"/>
          </a:p>
        </p:txBody>
      </p:sp>
      <p:sp>
        <p:nvSpPr>
          <p:cNvPr id="69635" name="Title 2"/>
          <p:cNvSpPr>
            <a:spLocks noGrp="1"/>
          </p:cNvSpPr>
          <p:nvPr>
            <p:ph type="title"/>
          </p:nvPr>
        </p:nvSpPr>
        <p:spPr/>
        <p:txBody>
          <a:bodyPr/>
          <a:lstStyle/>
          <a:p>
            <a:pPr eaLnBrk="1" hangingPunct="1"/>
            <a:r>
              <a:rPr lang="en-US" smtClean="0"/>
              <a:t>Conformance Validation Tool</a:t>
            </a:r>
          </a:p>
        </p:txBody>
      </p:sp>
      <p:grpSp>
        <p:nvGrpSpPr>
          <p:cNvPr id="12" name="Group 11"/>
          <p:cNvGrpSpPr/>
          <p:nvPr/>
        </p:nvGrpSpPr>
        <p:grpSpPr>
          <a:xfrm>
            <a:off x="407555" y="3323937"/>
            <a:ext cx="8305800" cy="889000"/>
            <a:chOff x="1282700" y="3251200"/>
            <a:chExt cx="6477000" cy="1219200"/>
          </a:xfrm>
        </p:grpSpPr>
        <p:sp>
          <p:nvSpPr>
            <p:cNvPr id="13" name="Flowchart: Merge 3"/>
            <p:cNvSpPr/>
            <p:nvPr/>
          </p:nvSpPr>
          <p:spPr>
            <a:xfrm>
              <a:off x="1282700" y="34036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Flowchart: Merge 3"/>
            <p:cNvSpPr/>
            <p:nvPr/>
          </p:nvSpPr>
          <p:spPr>
            <a:xfrm>
              <a:off x="1282700" y="32512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15" name="Rounded Rectangle 14"/>
          <p:cNvSpPr/>
          <p:nvPr/>
        </p:nvSpPr>
        <p:spPr bwMode="auto">
          <a:xfrm>
            <a:off x="227239" y="1316182"/>
            <a:ext cx="8562975" cy="2182091"/>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grpSp>
        <p:nvGrpSpPr>
          <p:cNvPr id="4" name="Group 3"/>
          <p:cNvGrpSpPr/>
          <p:nvPr/>
        </p:nvGrpSpPr>
        <p:grpSpPr>
          <a:xfrm>
            <a:off x="338138" y="2342548"/>
            <a:ext cx="8217044" cy="1282722"/>
            <a:chOff x="338138" y="2320043"/>
            <a:chExt cx="6284912" cy="925513"/>
          </a:xfrm>
        </p:grpSpPr>
        <p:sp>
          <p:nvSpPr>
            <p:cNvPr id="16" name="Rounded Rectangle 15"/>
            <p:cNvSpPr/>
            <p:nvPr/>
          </p:nvSpPr>
          <p:spPr>
            <a:xfrm>
              <a:off x="338138" y="2320043"/>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fontAlgn="auto">
                <a:lnSpc>
                  <a:spcPct val="106000"/>
                </a:lnSpc>
                <a:spcBef>
                  <a:spcPts val="0"/>
                </a:spcBef>
                <a:spcAft>
                  <a:spcPts val="0"/>
                </a:spcAft>
                <a:defRPr/>
              </a:pPr>
              <a:r>
                <a:rPr lang="en-US" sz="1200" b="1" dirty="0">
                  <a:solidFill>
                    <a:schemeClr val="tx2"/>
                  </a:solidFill>
                  <a:latin typeface="+mj-lt"/>
                  <a:cs typeface="Arial"/>
                </a:rPr>
                <a:t>Uses Schematron language to directly check against the latest version of the NIEM NDR</a:t>
              </a:r>
            </a:p>
          </p:txBody>
        </p:sp>
        <p:sp>
          <p:nvSpPr>
            <p:cNvPr id="17" name="Rounded Rectangle 16"/>
            <p:cNvSpPr/>
            <p:nvPr/>
          </p:nvSpPr>
          <p:spPr>
            <a:xfrm>
              <a:off x="2497137" y="2320043"/>
              <a:ext cx="2068361"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fontAlgn="auto">
                <a:lnSpc>
                  <a:spcPct val="106000"/>
                </a:lnSpc>
                <a:spcBef>
                  <a:spcPts val="0"/>
                </a:spcBef>
                <a:spcAft>
                  <a:spcPts val="0"/>
                </a:spcAft>
                <a:defRPr/>
              </a:pPr>
              <a:r>
                <a:rPr lang="en-US" sz="1200" b="1" dirty="0">
                  <a:solidFill>
                    <a:schemeClr val="tx2"/>
                  </a:solidFill>
                  <a:latin typeface="+mj-lt"/>
                  <a:cs typeface="Arial"/>
                </a:rPr>
                <a:t>Provides a summary report that contains a list of the NDR rules that were checked with those that passed and those that failed</a:t>
              </a:r>
            </a:p>
          </p:txBody>
        </p:sp>
        <p:sp>
          <p:nvSpPr>
            <p:cNvPr id="19" name="Rounded Rectangle 18"/>
            <p:cNvSpPr/>
            <p:nvPr/>
          </p:nvSpPr>
          <p:spPr>
            <a:xfrm>
              <a:off x="4656138" y="2320043"/>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fontAlgn="auto">
                <a:lnSpc>
                  <a:spcPct val="106000"/>
                </a:lnSpc>
                <a:spcBef>
                  <a:spcPts val="0"/>
                </a:spcBef>
                <a:spcAft>
                  <a:spcPts val="0"/>
                </a:spcAft>
                <a:defRPr/>
              </a:pPr>
              <a:r>
                <a:rPr lang="en-US" sz="1200" b="1" dirty="0">
                  <a:solidFill>
                    <a:schemeClr val="tx2"/>
                  </a:solidFill>
                  <a:latin typeface="+mj-lt"/>
                  <a:cs typeface="Arial"/>
                </a:rPr>
                <a:t>Indicates which rules have to be manually checked</a:t>
              </a:r>
            </a:p>
          </p:txBody>
        </p:sp>
      </p:grpSp>
      <p:sp>
        <p:nvSpPr>
          <p:cNvPr id="21" name="Rounded Rectangle 20"/>
          <p:cNvSpPr/>
          <p:nvPr/>
        </p:nvSpPr>
        <p:spPr bwMode="auto">
          <a:xfrm>
            <a:off x="264217" y="1400463"/>
            <a:ext cx="8556510" cy="1231901"/>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b="1" spc="-50" dirty="0">
                <a:solidFill>
                  <a:srgbClr val="304776"/>
                </a:solidFill>
                <a:latin typeface="+mj-lt"/>
                <a:cs typeface="Arial"/>
              </a:rPr>
              <a:t>Conformance Validation Tool</a:t>
            </a:r>
          </a:p>
          <a:p>
            <a:pPr algn="ctr">
              <a:lnSpc>
                <a:spcPct val="90000"/>
              </a:lnSpc>
              <a:defRPr/>
            </a:pPr>
            <a:r>
              <a:rPr lang="en-US" sz="1500" spc="-50" dirty="0" smtClean="0">
                <a:solidFill>
                  <a:schemeClr val="tx1"/>
                </a:solidFill>
                <a:latin typeface="+mj-lt"/>
                <a:cs typeface="Arial"/>
              </a:rPr>
              <a:t>The NIEM Conformance Tool is an option available for you to validate schema. This tool allows you to upload an IEPD, a set of schemas in a zip file, or an individual schema. </a:t>
            </a:r>
            <a:endParaRPr lang="en-US" sz="1500" spc="-50" dirty="0">
              <a:solidFill>
                <a:schemeClr val="tx1"/>
              </a:solidFill>
              <a:latin typeface="+mj-lt"/>
              <a:cs typeface="Arial"/>
            </a:endParaRPr>
          </a:p>
        </p:txBody>
      </p:sp>
      <p:sp>
        <p:nvSpPr>
          <p:cNvPr id="23" name="Rounded Rectangle 22"/>
          <p:cNvSpPr/>
          <p:nvPr/>
        </p:nvSpPr>
        <p:spPr bwMode="auto">
          <a:xfrm>
            <a:off x="1370013" y="3729182"/>
            <a:ext cx="6349999" cy="2216727"/>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26" name="Rounded Rectangle 25"/>
          <p:cNvSpPr/>
          <p:nvPr/>
        </p:nvSpPr>
        <p:spPr bwMode="auto">
          <a:xfrm>
            <a:off x="2410517" y="3821545"/>
            <a:ext cx="4307783" cy="4572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Important notes about the tool</a:t>
            </a:r>
          </a:p>
        </p:txBody>
      </p:sp>
      <p:grpSp>
        <p:nvGrpSpPr>
          <p:cNvPr id="6" name="Group 5"/>
          <p:cNvGrpSpPr/>
          <p:nvPr/>
        </p:nvGrpSpPr>
        <p:grpSpPr>
          <a:xfrm>
            <a:off x="3036452" y="2401460"/>
            <a:ext cx="2886360" cy="877449"/>
            <a:chOff x="3036452" y="2424550"/>
            <a:chExt cx="2886360" cy="1085270"/>
          </a:xfrm>
        </p:grpSpPr>
        <p:cxnSp>
          <p:nvCxnSpPr>
            <p:cNvPr id="22" name="Straight Connector 21"/>
            <p:cNvCxnSpPr/>
            <p:nvPr/>
          </p:nvCxnSpPr>
          <p:spPr bwMode="auto">
            <a:xfrm>
              <a:off x="3036452" y="2424550"/>
              <a:ext cx="0" cy="108527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bwMode="auto">
            <a:xfrm>
              <a:off x="5922812" y="2424550"/>
              <a:ext cx="0" cy="108527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0" name="Rounded Rectangle 29"/>
          <p:cNvSpPr/>
          <p:nvPr/>
        </p:nvSpPr>
        <p:spPr>
          <a:xfrm>
            <a:off x="1618542" y="4282188"/>
            <a:ext cx="5793638" cy="924817"/>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marL="171450" indent="-171450" fontAlgn="auto">
              <a:lnSpc>
                <a:spcPct val="106000"/>
              </a:lnSpc>
              <a:spcBef>
                <a:spcPts val="0"/>
              </a:spcBef>
              <a:spcAft>
                <a:spcPts val="0"/>
              </a:spcAft>
              <a:buFont typeface="Arial"/>
              <a:buChar char="•"/>
              <a:defRPr/>
            </a:pPr>
            <a:r>
              <a:rPr lang="en-US" sz="1200" dirty="0">
                <a:solidFill>
                  <a:schemeClr val="tx1"/>
                </a:solidFill>
                <a:latin typeface="+mj-lt"/>
                <a:cs typeface="Arial"/>
              </a:rPr>
              <a:t>Does not check all NDR rules as some rules are subject to interpretation</a:t>
            </a:r>
          </a:p>
          <a:p>
            <a:pPr marL="171450" indent="-171450" fontAlgn="auto">
              <a:lnSpc>
                <a:spcPct val="106000"/>
              </a:lnSpc>
              <a:spcBef>
                <a:spcPts val="0"/>
              </a:spcBef>
              <a:spcAft>
                <a:spcPts val="0"/>
              </a:spcAft>
              <a:buFont typeface="Arial"/>
              <a:buChar char="•"/>
              <a:defRPr/>
            </a:pPr>
            <a:r>
              <a:rPr lang="en-US" sz="1200" dirty="0">
                <a:solidFill>
                  <a:schemeClr val="tx1"/>
                </a:solidFill>
                <a:latin typeface="+mj-lt"/>
                <a:cs typeface="Arial"/>
              </a:rPr>
              <a:t>Available for evaluation and feedback purposes only; is not the measure for NIEM conformance</a:t>
            </a:r>
          </a:p>
          <a:p>
            <a:pPr marL="171450" indent="-171450" fontAlgn="auto">
              <a:lnSpc>
                <a:spcPct val="106000"/>
              </a:lnSpc>
              <a:spcBef>
                <a:spcPts val="0"/>
              </a:spcBef>
              <a:spcAft>
                <a:spcPts val="600"/>
              </a:spcAft>
              <a:buFont typeface="Arial"/>
              <a:buChar char="•"/>
              <a:defRPr/>
            </a:pPr>
            <a:r>
              <a:rPr lang="en-US" sz="1200" dirty="0">
                <a:solidFill>
                  <a:schemeClr val="tx1"/>
                </a:solidFill>
                <a:latin typeface="+mj-lt"/>
                <a:cs typeface="Arial"/>
              </a:rPr>
              <a:t>Intended to assist developers by automatically identifying potential locations of non-conformance within IEPD artifacts (e.g., schemas, catalog, xml) using the latest published NIEM specifications</a:t>
            </a:r>
          </a:p>
          <a:p>
            <a:pPr fontAlgn="auto">
              <a:lnSpc>
                <a:spcPct val="106000"/>
              </a:lnSpc>
              <a:spcBef>
                <a:spcPts val="0"/>
              </a:spcBef>
              <a:spcAft>
                <a:spcPts val="0"/>
              </a:spcAft>
              <a:defRPr/>
            </a:pPr>
            <a:r>
              <a:rPr lang="en-US" sz="900" dirty="0">
                <a:solidFill>
                  <a:schemeClr val="tx1"/>
                </a:solidFill>
                <a:latin typeface="+mj-lt"/>
                <a:cs typeface="Arial"/>
              </a:rPr>
              <a:t>Source:  NIEM Tools Website</a:t>
            </a:r>
          </a:p>
        </p:txBody>
      </p:sp>
      <p:grpSp>
        <p:nvGrpSpPr>
          <p:cNvPr id="36" name="Group 35"/>
          <p:cNvGrpSpPr/>
          <p:nvPr/>
        </p:nvGrpSpPr>
        <p:grpSpPr>
          <a:xfrm>
            <a:off x="7407343" y="730894"/>
            <a:ext cx="1235427" cy="143483"/>
            <a:chOff x="3462929" y="4029126"/>
            <a:chExt cx="1696889" cy="197077"/>
          </a:xfrm>
        </p:grpSpPr>
        <p:cxnSp>
          <p:nvCxnSpPr>
            <p:cNvPr id="37" name="Straight Connector 36"/>
            <p:cNvCxnSpPr>
              <a:endCxn id="4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1776883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76</a:t>
            </a:fld>
            <a:endParaRPr lang="en-US" dirty="0"/>
          </a:p>
        </p:txBody>
      </p:sp>
      <p:sp>
        <p:nvSpPr>
          <p:cNvPr id="70659" name="Title 2"/>
          <p:cNvSpPr>
            <a:spLocks noGrp="1"/>
          </p:cNvSpPr>
          <p:nvPr>
            <p:ph type="title"/>
          </p:nvPr>
        </p:nvSpPr>
        <p:spPr/>
        <p:txBody>
          <a:bodyPr/>
          <a:lstStyle/>
          <a:p>
            <a:pPr eaLnBrk="1" hangingPunct="1"/>
            <a:r>
              <a:rPr lang="en-US" smtClean="0"/>
              <a:t>Resolve Validation Errors</a:t>
            </a:r>
          </a:p>
        </p:txBody>
      </p:sp>
      <p:sp>
        <p:nvSpPr>
          <p:cNvPr id="3" name="Content Placeholder 2"/>
          <p:cNvSpPr>
            <a:spLocks noGrp="1"/>
          </p:cNvSpPr>
          <p:nvPr>
            <p:ph idx="1"/>
          </p:nvPr>
        </p:nvSpPr>
        <p:spPr>
          <a:xfrm>
            <a:off x="324069" y="1122947"/>
            <a:ext cx="8362731" cy="682267"/>
          </a:xfrm>
        </p:spPr>
        <p:txBody>
          <a:bodyPr>
            <a:normAutofit/>
          </a:bodyPr>
          <a:lstStyle/>
          <a:p>
            <a:pPr>
              <a:lnSpc>
                <a:spcPts val="2100"/>
              </a:lnSpc>
              <a:spcBef>
                <a:spcPts val="0"/>
              </a:spcBef>
            </a:pPr>
            <a:r>
              <a:rPr lang="en-US" sz="1900">
                <a:solidFill>
                  <a:schemeClr val="tx1"/>
                </a:solidFill>
              </a:rPr>
              <a:t>The Conformance Validation Tool will output a summary report that lists the location of schema failures by line number and by XML object name</a:t>
            </a:r>
          </a:p>
        </p:txBody>
      </p:sp>
      <p:sp>
        <p:nvSpPr>
          <p:cNvPr id="23" name="Content Placeholder 22"/>
          <p:cNvSpPr txBox="1">
            <a:spLocks/>
          </p:cNvSpPr>
          <p:nvPr/>
        </p:nvSpPr>
        <p:spPr>
          <a:xfrm>
            <a:off x="1759858" y="1995160"/>
            <a:ext cx="6439262" cy="3322216"/>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686868"/>
                </a:solidFill>
              </a:rPr>
              <a:t>Resolve each validation error by reviewing the location of the error within the schema and the NDR rule(s) that was broken for that error</a:t>
            </a:r>
          </a:p>
          <a:p>
            <a:endParaRPr lang="en-US" sz="1600" dirty="0">
              <a:solidFill>
                <a:srgbClr val="686868"/>
              </a:solidFill>
            </a:endParaRPr>
          </a:p>
          <a:p>
            <a:r>
              <a:rPr lang="en-US" sz="1600" dirty="0">
                <a:solidFill>
                  <a:srgbClr val="686868"/>
                </a:solidFill>
              </a:rPr>
              <a:t>Make modifications to the appropriate schema to address each validation error</a:t>
            </a:r>
          </a:p>
          <a:p>
            <a:endParaRPr lang="en-US" sz="1600" dirty="0">
              <a:solidFill>
                <a:srgbClr val="686868"/>
              </a:solidFill>
            </a:endParaRPr>
          </a:p>
          <a:p>
            <a:r>
              <a:rPr lang="en-US" sz="1600" dirty="0">
                <a:solidFill>
                  <a:srgbClr val="686868"/>
                </a:solidFill>
              </a:rPr>
              <a:t>Run each schema through the Conformance Validation Tool to check for NIEM conformance</a:t>
            </a:r>
          </a:p>
          <a:p>
            <a:endParaRPr lang="en-US" sz="1600" dirty="0">
              <a:solidFill>
                <a:srgbClr val="686868"/>
              </a:solidFill>
            </a:endParaRPr>
          </a:p>
          <a:p>
            <a:r>
              <a:rPr lang="en-US" sz="1600" b="1" dirty="0">
                <a:solidFill>
                  <a:srgbClr val="686868"/>
                </a:solidFill>
              </a:rPr>
              <a:t>Repeat the error </a:t>
            </a:r>
            <a:r>
              <a:rPr lang="en-US" sz="1600" dirty="0">
                <a:solidFill>
                  <a:srgbClr val="686868"/>
                </a:solidFill>
              </a:rPr>
              <a:t>resolution process until all conformance errors have been resolved</a:t>
            </a:r>
          </a:p>
        </p:txBody>
      </p:sp>
      <p:grpSp>
        <p:nvGrpSpPr>
          <p:cNvPr id="24" name="Group 23"/>
          <p:cNvGrpSpPr/>
          <p:nvPr/>
        </p:nvGrpSpPr>
        <p:grpSpPr>
          <a:xfrm>
            <a:off x="913310" y="2708508"/>
            <a:ext cx="7224849" cy="1684098"/>
            <a:chOff x="778481" y="2117557"/>
            <a:chExt cx="7608149" cy="1684098"/>
          </a:xfrm>
        </p:grpSpPr>
        <p:cxnSp>
          <p:nvCxnSpPr>
            <p:cNvPr id="25" name="Straight Connector 24"/>
            <p:cNvCxnSpPr/>
            <p:nvPr/>
          </p:nvCxnSpPr>
          <p:spPr>
            <a:xfrm>
              <a:off x="778481" y="29514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78481" y="2117557"/>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78481" y="380165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912349" y="1943207"/>
            <a:ext cx="648951" cy="648951"/>
            <a:chOff x="1278109" y="1963527"/>
            <a:chExt cx="648951" cy="648951"/>
          </a:xfrm>
        </p:grpSpPr>
        <p:sp>
          <p:nvSpPr>
            <p:cNvPr id="22" name="Oval 21"/>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1</a:t>
              </a:r>
            </a:p>
          </p:txBody>
        </p:sp>
      </p:grpSp>
      <p:grpSp>
        <p:nvGrpSpPr>
          <p:cNvPr id="30" name="Group 29"/>
          <p:cNvGrpSpPr/>
          <p:nvPr/>
        </p:nvGrpSpPr>
        <p:grpSpPr>
          <a:xfrm>
            <a:off x="912349" y="2772632"/>
            <a:ext cx="648951" cy="648951"/>
            <a:chOff x="1278109" y="1963527"/>
            <a:chExt cx="648951" cy="648951"/>
          </a:xfrm>
        </p:grpSpPr>
        <p:sp>
          <p:nvSpPr>
            <p:cNvPr id="31" name="Oval 30"/>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2</a:t>
              </a:r>
            </a:p>
          </p:txBody>
        </p:sp>
      </p:grpSp>
      <p:grpSp>
        <p:nvGrpSpPr>
          <p:cNvPr id="33" name="Group 32"/>
          <p:cNvGrpSpPr/>
          <p:nvPr/>
        </p:nvGrpSpPr>
        <p:grpSpPr>
          <a:xfrm>
            <a:off x="912349" y="3638541"/>
            <a:ext cx="648951" cy="648951"/>
            <a:chOff x="1278109" y="1963527"/>
            <a:chExt cx="648951" cy="648951"/>
          </a:xfrm>
        </p:grpSpPr>
        <p:sp>
          <p:nvSpPr>
            <p:cNvPr id="34" name="Oval 33"/>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3</a:t>
              </a:r>
            </a:p>
          </p:txBody>
        </p:sp>
      </p:grpSp>
      <p:grpSp>
        <p:nvGrpSpPr>
          <p:cNvPr id="36" name="Group 35"/>
          <p:cNvGrpSpPr/>
          <p:nvPr/>
        </p:nvGrpSpPr>
        <p:grpSpPr>
          <a:xfrm>
            <a:off x="912349" y="4464865"/>
            <a:ext cx="648951" cy="648951"/>
            <a:chOff x="1278109" y="1963527"/>
            <a:chExt cx="648951" cy="648951"/>
          </a:xfrm>
        </p:grpSpPr>
        <p:sp>
          <p:nvSpPr>
            <p:cNvPr id="37" name="Oval 36"/>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1319720" y="2011003"/>
              <a:ext cx="565728" cy="553998"/>
            </a:xfrm>
            <a:prstGeom prst="rect">
              <a:avLst/>
            </a:prstGeom>
            <a:noFill/>
          </p:spPr>
          <p:txBody>
            <a:bodyPr wrap="square" rtlCol="0">
              <a:spAutoFit/>
            </a:bodyPr>
            <a:lstStyle/>
            <a:p>
              <a:pPr algn="ctr"/>
              <a:endParaRPr lang="en-US" sz="3000" b="1" dirty="0" err="1" smtClean="0">
                <a:solidFill>
                  <a:schemeClr val="bg1"/>
                </a:solidFill>
              </a:endParaRPr>
            </a:p>
          </p:txBody>
        </p:sp>
      </p:grpSp>
      <p:pic>
        <p:nvPicPr>
          <p:cNvPr id="6" name="Picture 5"/>
          <p:cNvPicPr>
            <a:picLocks noChangeAspect="1"/>
          </p:cNvPicPr>
          <p:nvPr/>
        </p:nvPicPr>
        <p:blipFill>
          <a:blip r:embed="rId3"/>
          <a:stretch>
            <a:fillRect/>
          </a:stretch>
        </p:blipFill>
        <p:spPr>
          <a:xfrm>
            <a:off x="963122" y="4582984"/>
            <a:ext cx="482600" cy="419100"/>
          </a:xfrm>
          <a:prstGeom prst="rect">
            <a:avLst/>
          </a:prstGeom>
        </p:spPr>
      </p:pic>
      <p:sp>
        <p:nvSpPr>
          <p:cNvPr id="40" name="Rounded Rectangle 39"/>
          <p:cNvSpPr/>
          <p:nvPr/>
        </p:nvSpPr>
        <p:spPr bwMode="auto">
          <a:xfrm>
            <a:off x="981364" y="5354320"/>
            <a:ext cx="7204363" cy="64515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60"/>
              </a:lnSpc>
              <a:defRPr/>
            </a:pPr>
            <a:r>
              <a:rPr lang="en-US" sz="1400" b="1" spc="-50" dirty="0" smtClean="0">
                <a:solidFill>
                  <a:srgbClr val="304776"/>
                </a:solidFill>
                <a:cs typeface="Arial"/>
              </a:rPr>
              <a:t>Please contact the NIEM Help Desk at NIEM.gov/</a:t>
            </a:r>
            <a:r>
              <a:rPr lang="en-US" sz="1400" b="1" spc="-50" dirty="0" err="1" smtClean="0">
                <a:solidFill>
                  <a:srgbClr val="304776"/>
                </a:solidFill>
                <a:cs typeface="Arial"/>
              </a:rPr>
              <a:t>contactus</a:t>
            </a:r>
            <a:r>
              <a:rPr lang="en-US" sz="1400" b="1" spc="-50" dirty="0" smtClean="0">
                <a:solidFill>
                  <a:srgbClr val="304776"/>
                </a:solidFill>
                <a:cs typeface="Arial"/>
              </a:rPr>
              <a:t> if you are unable to resolve conformance errors or need additional assistance</a:t>
            </a:r>
            <a:endParaRPr lang="en-US" sz="1400" b="1" spc="-50" dirty="0">
              <a:solidFill>
                <a:srgbClr val="304776"/>
              </a:solidFill>
              <a:cs typeface="Arial"/>
            </a:endParaRPr>
          </a:p>
        </p:txBody>
      </p:sp>
      <p:grpSp>
        <p:nvGrpSpPr>
          <p:cNvPr id="41" name="Group 40"/>
          <p:cNvGrpSpPr/>
          <p:nvPr/>
        </p:nvGrpSpPr>
        <p:grpSpPr>
          <a:xfrm>
            <a:off x="7407343" y="730894"/>
            <a:ext cx="1235427" cy="143483"/>
            <a:chOff x="3462929" y="4029126"/>
            <a:chExt cx="1696889" cy="197077"/>
          </a:xfrm>
        </p:grpSpPr>
        <p:cxnSp>
          <p:nvCxnSpPr>
            <p:cNvPr id="42" name="Straight Connector 41"/>
            <p:cNvCxnSpPr>
              <a:endCxn id="4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77</a:t>
            </a:fld>
            <a:endParaRPr lang="en-US" dirty="0"/>
          </a:p>
        </p:txBody>
      </p:sp>
      <p:sp>
        <p:nvSpPr>
          <p:cNvPr id="71684" name="Title 2"/>
          <p:cNvSpPr>
            <a:spLocks noGrp="1"/>
          </p:cNvSpPr>
          <p:nvPr>
            <p:ph type="title"/>
          </p:nvPr>
        </p:nvSpPr>
        <p:spPr/>
        <p:txBody>
          <a:bodyPr/>
          <a:lstStyle/>
          <a:p>
            <a:pPr eaLnBrk="1" hangingPunct="1"/>
            <a:r>
              <a:rPr lang="en-US" smtClean="0"/>
              <a:t>Manual Review Process</a:t>
            </a:r>
          </a:p>
        </p:txBody>
      </p:sp>
      <p:sp>
        <p:nvSpPr>
          <p:cNvPr id="20" name="Content Placeholder 2"/>
          <p:cNvSpPr>
            <a:spLocks noGrp="1"/>
          </p:cNvSpPr>
          <p:nvPr>
            <p:ph idx="1"/>
          </p:nvPr>
        </p:nvSpPr>
        <p:spPr>
          <a:xfrm>
            <a:off x="324069" y="1122947"/>
            <a:ext cx="8362731" cy="682267"/>
          </a:xfrm>
        </p:spPr>
        <p:txBody>
          <a:bodyPr>
            <a:normAutofit/>
          </a:bodyPr>
          <a:lstStyle/>
          <a:p>
            <a:pPr>
              <a:lnSpc>
                <a:spcPts val="2100"/>
              </a:lnSpc>
              <a:spcBef>
                <a:spcPts val="0"/>
              </a:spcBef>
            </a:pPr>
            <a:r>
              <a:rPr lang="en-US" sz="1900">
                <a:solidFill>
                  <a:schemeClr val="tx1"/>
                </a:solidFill>
              </a:rPr>
              <a:t>A manual review of each schema should be performed to address the NDR rules not checked within the Conformance Validation Tool</a:t>
            </a:r>
          </a:p>
        </p:txBody>
      </p:sp>
      <p:sp>
        <p:nvSpPr>
          <p:cNvPr id="21" name="Content Placeholder 22"/>
          <p:cNvSpPr txBox="1">
            <a:spLocks/>
          </p:cNvSpPr>
          <p:nvPr/>
        </p:nvSpPr>
        <p:spPr>
          <a:xfrm>
            <a:off x="1759858" y="1995160"/>
            <a:ext cx="6439262" cy="3322216"/>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686868"/>
                </a:solidFill>
              </a:rPr>
              <a:t>Review the summary report from the Conformance Validation Tool to identify the NDR rules not checked through the tool</a:t>
            </a:r>
          </a:p>
          <a:p>
            <a:endParaRPr lang="en-US" sz="1600" dirty="0">
              <a:solidFill>
                <a:srgbClr val="686868"/>
              </a:solidFill>
            </a:endParaRPr>
          </a:p>
          <a:p>
            <a:r>
              <a:rPr lang="en-US" sz="1600" dirty="0">
                <a:solidFill>
                  <a:srgbClr val="686868"/>
                </a:solidFill>
              </a:rPr>
              <a:t>Analyze each schema for adherence to each of the NDR rules that were not checked within the Conformance Validation Tool</a:t>
            </a:r>
          </a:p>
          <a:p>
            <a:endParaRPr lang="en-US" sz="1600" dirty="0">
              <a:solidFill>
                <a:srgbClr val="686868"/>
              </a:solidFill>
            </a:endParaRPr>
          </a:p>
          <a:p>
            <a:r>
              <a:rPr lang="en-US" sz="1600" dirty="0">
                <a:solidFill>
                  <a:srgbClr val="686868"/>
                </a:solidFill>
              </a:rPr>
              <a:t>Make the appropriate changes to the schema(s) to resolve each issue per mistakes made in the manual review</a:t>
            </a:r>
          </a:p>
          <a:p>
            <a:endParaRPr lang="en-US" sz="1600" dirty="0">
              <a:solidFill>
                <a:srgbClr val="686868"/>
              </a:solidFill>
            </a:endParaRPr>
          </a:p>
          <a:p>
            <a:r>
              <a:rPr lang="en-US" sz="1600" dirty="0">
                <a:solidFill>
                  <a:srgbClr val="686868"/>
                </a:solidFill>
              </a:rPr>
              <a:t>After Steps 1-3, </a:t>
            </a:r>
            <a:r>
              <a:rPr lang="en-US" sz="1600" b="1" dirty="0">
                <a:solidFill>
                  <a:srgbClr val="686868"/>
                </a:solidFill>
              </a:rPr>
              <a:t>it is recommended that the schemas be </a:t>
            </a:r>
            <a:br>
              <a:rPr lang="en-US" sz="1600" b="1" dirty="0">
                <a:solidFill>
                  <a:srgbClr val="686868"/>
                </a:solidFill>
              </a:rPr>
            </a:br>
            <a:r>
              <a:rPr lang="en-US" sz="1600" b="1" dirty="0">
                <a:solidFill>
                  <a:srgbClr val="686868"/>
                </a:solidFill>
              </a:rPr>
              <a:t>validated again </a:t>
            </a:r>
            <a:r>
              <a:rPr lang="en-US" sz="1600" dirty="0">
                <a:solidFill>
                  <a:srgbClr val="686868"/>
                </a:solidFill>
              </a:rPr>
              <a:t>in the Conformance Validation Tool</a:t>
            </a:r>
          </a:p>
        </p:txBody>
      </p:sp>
      <p:grpSp>
        <p:nvGrpSpPr>
          <p:cNvPr id="22" name="Group 21"/>
          <p:cNvGrpSpPr/>
          <p:nvPr/>
        </p:nvGrpSpPr>
        <p:grpSpPr>
          <a:xfrm>
            <a:off x="913310" y="2708508"/>
            <a:ext cx="7224849" cy="1684098"/>
            <a:chOff x="778481" y="2117557"/>
            <a:chExt cx="7608149" cy="1684098"/>
          </a:xfrm>
        </p:grpSpPr>
        <p:cxnSp>
          <p:nvCxnSpPr>
            <p:cNvPr id="23" name="Straight Connector 22"/>
            <p:cNvCxnSpPr/>
            <p:nvPr/>
          </p:nvCxnSpPr>
          <p:spPr>
            <a:xfrm>
              <a:off x="778481" y="29514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78481" y="2117557"/>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78481" y="380165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912349" y="1943207"/>
            <a:ext cx="648951" cy="648951"/>
            <a:chOff x="1278109" y="1963527"/>
            <a:chExt cx="648951" cy="648951"/>
          </a:xfrm>
        </p:grpSpPr>
        <p:sp>
          <p:nvSpPr>
            <p:cNvPr id="28" name="Oval 27"/>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1</a:t>
              </a:r>
            </a:p>
          </p:txBody>
        </p:sp>
      </p:grpSp>
      <p:grpSp>
        <p:nvGrpSpPr>
          <p:cNvPr id="30" name="Group 29"/>
          <p:cNvGrpSpPr/>
          <p:nvPr/>
        </p:nvGrpSpPr>
        <p:grpSpPr>
          <a:xfrm>
            <a:off x="912349" y="2772632"/>
            <a:ext cx="648951" cy="648951"/>
            <a:chOff x="1278109" y="1963527"/>
            <a:chExt cx="648951" cy="648951"/>
          </a:xfrm>
        </p:grpSpPr>
        <p:sp>
          <p:nvSpPr>
            <p:cNvPr id="31" name="Oval 30"/>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2</a:t>
              </a:r>
            </a:p>
          </p:txBody>
        </p:sp>
      </p:grpSp>
      <p:grpSp>
        <p:nvGrpSpPr>
          <p:cNvPr id="33" name="Group 32"/>
          <p:cNvGrpSpPr/>
          <p:nvPr/>
        </p:nvGrpSpPr>
        <p:grpSpPr>
          <a:xfrm>
            <a:off x="912349" y="3638541"/>
            <a:ext cx="648951" cy="648951"/>
            <a:chOff x="1278109" y="1963527"/>
            <a:chExt cx="648951" cy="648951"/>
          </a:xfrm>
        </p:grpSpPr>
        <p:sp>
          <p:nvSpPr>
            <p:cNvPr id="34" name="Oval 33"/>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3</a:t>
              </a:r>
            </a:p>
          </p:txBody>
        </p:sp>
      </p:grpSp>
      <p:grpSp>
        <p:nvGrpSpPr>
          <p:cNvPr id="36" name="Group 35"/>
          <p:cNvGrpSpPr/>
          <p:nvPr/>
        </p:nvGrpSpPr>
        <p:grpSpPr>
          <a:xfrm>
            <a:off x="912349" y="4464865"/>
            <a:ext cx="648951" cy="648951"/>
            <a:chOff x="1278109" y="1963527"/>
            <a:chExt cx="648951" cy="648951"/>
          </a:xfrm>
        </p:grpSpPr>
        <p:sp>
          <p:nvSpPr>
            <p:cNvPr id="37" name="Oval 36"/>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1319720" y="2011003"/>
              <a:ext cx="565728" cy="553998"/>
            </a:xfrm>
            <a:prstGeom prst="rect">
              <a:avLst/>
            </a:prstGeom>
            <a:noFill/>
          </p:spPr>
          <p:txBody>
            <a:bodyPr wrap="square" rtlCol="0">
              <a:spAutoFit/>
            </a:bodyPr>
            <a:lstStyle/>
            <a:p>
              <a:pPr algn="ctr"/>
              <a:endParaRPr lang="en-US" sz="3000" b="1" dirty="0" err="1" smtClean="0">
                <a:solidFill>
                  <a:schemeClr val="bg1"/>
                </a:solidFill>
              </a:endParaRPr>
            </a:p>
          </p:txBody>
        </p:sp>
      </p:grpSp>
      <p:pic>
        <p:nvPicPr>
          <p:cNvPr id="39" name="Picture 38"/>
          <p:cNvPicPr>
            <a:picLocks noChangeAspect="1"/>
          </p:cNvPicPr>
          <p:nvPr/>
        </p:nvPicPr>
        <p:blipFill>
          <a:blip r:embed="rId3"/>
          <a:stretch>
            <a:fillRect/>
          </a:stretch>
        </p:blipFill>
        <p:spPr>
          <a:xfrm>
            <a:off x="963122" y="4582984"/>
            <a:ext cx="482600" cy="419100"/>
          </a:xfrm>
          <a:prstGeom prst="rect">
            <a:avLst/>
          </a:prstGeom>
        </p:spPr>
      </p:pic>
      <p:sp>
        <p:nvSpPr>
          <p:cNvPr id="40" name="Rounded Rectangle 39"/>
          <p:cNvSpPr/>
          <p:nvPr/>
        </p:nvSpPr>
        <p:spPr bwMode="auto">
          <a:xfrm>
            <a:off x="981364" y="5354320"/>
            <a:ext cx="7204363" cy="64515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60"/>
              </a:lnSpc>
              <a:defRPr/>
            </a:pPr>
            <a:r>
              <a:rPr lang="en-US" sz="1400" b="1" spc="-50" dirty="0">
                <a:solidFill>
                  <a:srgbClr val="304776"/>
                </a:solidFill>
                <a:cs typeface="Arial"/>
              </a:rPr>
              <a:t>Manual review of schemas for NDR conformance is always necessary </a:t>
            </a:r>
            <a:br>
              <a:rPr lang="en-US" sz="1400" b="1" spc="-50" dirty="0">
                <a:solidFill>
                  <a:srgbClr val="304776"/>
                </a:solidFill>
                <a:cs typeface="Arial"/>
              </a:rPr>
            </a:br>
            <a:r>
              <a:rPr lang="en-US" sz="1400" b="1" spc="-50" dirty="0">
                <a:solidFill>
                  <a:srgbClr val="304776"/>
                </a:solidFill>
                <a:cs typeface="Arial"/>
              </a:rPr>
              <a:t>to verify conformance</a:t>
            </a:r>
          </a:p>
        </p:txBody>
      </p:sp>
      <p:grpSp>
        <p:nvGrpSpPr>
          <p:cNvPr id="41" name="Group 40"/>
          <p:cNvGrpSpPr/>
          <p:nvPr/>
        </p:nvGrpSpPr>
        <p:grpSpPr>
          <a:xfrm>
            <a:off x="7407343" y="730894"/>
            <a:ext cx="1235427" cy="143483"/>
            <a:chOff x="3462929" y="4029126"/>
            <a:chExt cx="1696889" cy="197077"/>
          </a:xfrm>
        </p:grpSpPr>
        <p:cxnSp>
          <p:nvCxnSpPr>
            <p:cNvPr id="42" name="Straight Connector 41"/>
            <p:cNvCxnSpPr>
              <a:endCxn id="4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8190870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78</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4 –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304800" y="1576399"/>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solidFill>
                <a:effectLst/>
                <a:uLnTx/>
                <a:uFillTx/>
                <a:latin typeface="Arial" charset="0"/>
                <a:cs typeface="Arial" charset="0"/>
              </a:rPr>
              <a:t>Which of the following are limitations of the Conformance </a:t>
            </a:r>
            <a:br>
              <a:rPr kumimoji="0" lang="en-US" sz="2000" b="1" i="0" u="none" strike="noStrike" kern="0" cap="none" spc="0" normalizeH="0" baseline="0" noProof="0" dirty="0" smtClean="0">
                <a:ln>
                  <a:noFill/>
                </a:ln>
                <a:solidFill>
                  <a:schemeClr val="tx2"/>
                </a:solidFill>
                <a:effectLst/>
                <a:uLnTx/>
                <a:uFillTx/>
                <a:latin typeface="Arial" charset="0"/>
                <a:cs typeface="Arial" charset="0"/>
              </a:rPr>
            </a:br>
            <a:r>
              <a:rPr kumimoji="0" lang="en-US" sz="2000" b="1" i="0" u="none" strike="noStrike" kern="0" cap="none" spc="0" normalizeH="0" baseline="0" noProof="0" dirty="0" smtClean="0">
                <a:ln>
                  <a:noFill/>
                </a:ln>
                <a:solidFill>
                  <a:schemeClr val="tx2"/>
                </a:solidFill>
                <a:effectLst/>
                <a:uLnTx/>
                <a:uFillTx/>
                <a:latin typeface="Arial" charset="0"/>
                <a:cs typeface="Arial" charset="0"/>
              </a:rPr>
              <a:t>Validation Tool?</a:t>
            </a:r>
          </a:p>
        </p:txBody>
      </p:sp>
      <p:sp>
        <p:nvSpPr>
          <p:cNvPr id="17" name="Text Box 3"/>
          <p:cNvSpPr txBox="1">
            <a:spLocks noChangeArrowheads="1"/>
          </p:cNvSpPr>
          <p:nvPr/>
        </p:nvSpPr>
        <p:spPr bwMode="auto">
          <a:xfrm>
            <a:off x="1295399" y="2952750"/>
            <a:ext cx="39868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A. Uses </a:t>
            </a:r>
            <a:r>
              <a:rPr kumimoji="0" lang="en-US" sz="2000" b="0" i="0" u="none" strike="noStrike" kern="0" cap="none" spc="0" normalizeH="0" baseline="0" noProof="0" dirty="0" err="1" smtClean="0">
                <a:ln>
                  <a:noFill/>
                </a:ln>
                <a:solidFill>
                  <a:srgbClr val="666869"/>
                </a:solidFill>
                <a:effectLst/>
                <a:uLnTx/>
                <a:uFillTx/>
                <a:latin typeface="Arial" charset="0"/>
                <a:cs typeface="Arial" charset="0"/>
              </a:rPr>
              <a:t>schematron</a:t>
            </a:r>
            <a:r>
              <a:rPr kumimoji="0" lang="en-US" sz="2000" b="0" i="0" u="none" strike="noStrike" kern="0" cap="none" spc="0" normalizeH="0" baseline="0" noProof="0" dirty="0" smtClean="0">
                <a:ln>
                  <a:noFill/>
                </a:ln>
                <a:solidFill>
                  <a:srgbClr val="666869"/>
                </a:solidFill>
                <a:effectLst/>
                <a:uLnTx/>
                <a:uFillTx/>
                <a:latin typeface="Arial" charset="0"/>
                <a:cs typeface="Arial" charset="0"/>
              </a:rPr>
              <a:t> language </a:t>
            </a:r>
          </a:p>
        </p:txBody>
      </p:sp>
      <p:sp>
        <p:nvSpPr>
          <p:cNvPr id="18" name="Text Box 4"/>
          <p:cNvSpPr txBox="1">
            <a:spLocks noChangeArrowheads="1"/>
          </p:cNvSpPr>
          <p:nvPr/>
        </p:nvSpPr>
        <p:spPr bwMode="auto">
          <a:xfrm>
            <a:off x="1295399" y="3503612"/>
            <a:ext cx="6226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smtClean="0">
                <a:ln>
                  <a:noFill/>
                </a:ln>
                <a:solidFill>
                  <a:srgbClr val="666869"/>
                </a:solidFill>
                <a:effectLst/>
                <a:uLnTx/>
                <a:uFillTx/>
                <a:latin typeface="Arial" charset="0"/>
                <a:cs typeface="Arial" charset="0"/>
              </a:rPr>
              <a:t>B. Provides an inconclusive summary report </a:t>
            </a:r>
          </a:p>
        </p:txBody>
      </p:sp>
      <p:sp>
        <p:nvSpPr>
          <p:cNvPr id="19" name="Text Box 5"/>
          <p:cNvSpPr txBox="1">
            <a:spLocks noChangeArrowheads="1"/>
          </p:cNvSpPr>
          <p:nvPr/>
        </p:nvSpPr>
        <p:spPr bwMode="auto">
          <a:xfrm>
            <a:off x="1295400" y="4073852"/>
            <a:ext cx="7467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C. Does not check all NDR rules, as some rules are subject to interpretation</a:t>
            </a:r>
          </a:p>
          <a:p>
            <a:pPr marL="177800" marR="0" lvl="0" indent="-177800" defTabSz="914400" eaLnBrk="0" fontAlgn="auto" latinLnBrk="0" hangingPunct="0">
              <a:lnSpc>
                <a:spcPct val="100000"/>
              </a:lnSpc>
              <a:spcBef>
                <a:spcPct val="0"/>
              </a:spcBef>
              <a:spcAft>
                <a:spcPts val="0"/>
              </a:spcAft>
              <a:buClrTx/>
              <a:buSzTx/>
              <a:buFontTx/>
              <a:buNone/>
              <a:tabLst/>
              <a:defRPr/>
            </a:pPr>
            <a:endParaRPr kumimoji="0" lang="en-US" sz="2000" b="0" i="0" u="none" strike="noStrike" kern="0" cap="none" spc="0" normalizeH="0" baseline="0" noProof="0" dirty="0" smtClean="0">
              <a:ln>
                <a:noFill/>
              </a:ln>
              <a:solidFill>
                <a:srgbClr val="666869"/>
              </a:solidFill>
              <a:effectLst/>
              <a:uLnTx/>
              <a:uFillTx/>
              <a:latin typeface="Arial" charset="0"/>
              <a:cs typeface="Arial" charset="0"/>
            </a:endParaRPr>
          </a:p>
        </p:txBody>
      </p:sp>
      <p:sp>
        <p:nvSpPr>
          <p:cNvPr id="20" name="Text Box 6"/>
          <p:cNvSpPr txBox="1">
            <a:spLocks noChangeArrowheads="1"/>
          </p:cNvSpPr>
          <p:nvPr/>
        </p:nvSpPr>
        <p:spPr bwMode="auto">
          <a:xfrm>
            <a:off x="1295400" y="4878574"/>
            <a:ext cx="762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D. Available for evaluation and feedback purposes only; is not the measure for NIEM conformance</a:t>
            </a:r>
          </a:p>
        </p:txBody>
      </p:sp>
      <p:sp>
        <p:nvSpPr>
          <p:cNvPr id="41" name="Rectangle 13"/>
          <p:cNvSpPr>
            <a:spLocks noChangeArrowheads="1"/>
          </p:cNvSpPr>
          <p:nvPr/>
        </p:nvSpPr>
        <p:spPr bwMode="auto">
          <a:xfrm>
            <a:off x="697229" y="3618720"/>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4" name="Rectangle 17"/>
          <p:cNvSpPr>
            <a:spLocks noChangeArrowheads="1"/>
          </p:cNvSpPr>
          <p:nvPr/>
        </p:nvSpPr>
        <p:spPr bwMode="auto">
          <a:xfrm>
            <a:off x="697229" y="42262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7" name="Rectangle 17"/>
          <p:cNvSpPr>
            <a:spLocks noChangeArrowheads="1"/>
          </p:cNvSpPr>
          <p:nvPr/>
        </p:nvSpPr>
        <p:spPr bwMode="auto">
          <a:xfrm>
            <a:off x="697229" y="496651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50" name="Rectangle 13"/>
          <p:cNvSpPr>
            <a:spLocks noChangeArrowheads="1"/>
          </p:cNvSpPr>
          <p:nvPr/>
        </p:nvSpPr>
        <p:spPr bwMode="auto">
          <a:xfrm>
            <a:off x="697229" y="3060336"/>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Tree>
    <p:extLst>
      <p:ext uri="{BB962C8B-B14F-4D97-AF65-F5344CB8AC3E}">
        <p14:creationId xmlns:p14="http://schemas.microsoft.com/office/powerpoint/2010/main" val="119099746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79</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4 – knowledge check 2</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 name="Text Box 2"/>
          <p:cNvSpPr txBox="1">
            <a:spLocks noChangeArrowheads="1"/>
          </p:cNvSpPr>
          <p:nvPr/>
        </p:nvSpPr>
        <p:spPr bwMode="auto">
          <a:xfrm>
            <a:off x="304800" y="1409700"/>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pPr>
            <a:r>
              <a:rPr kumimoji="0" lang="en-US" sz="2000" b="1" i="0" u="none" strike="noStrike" kern="0" cap="none" spc="0" normalizeH="0" baseline="0" noProof="0" dirty="0" smtClean="0">
                <a:ln>
                  <a:noFill/>
                </a:ln>
                <a:solidFill>
                  <a:schemeClr val="tx2"/>
                </a:solidFill>
                <a:effectLst/>
                <a:uLnTx/>
                <a:uFillTx/>
              </a:rPr>
              <a:t>True or False:</a:t>
            </a:r>
            <a:r>
              <a:rPr kumimoji="0" lang="en-US" sz="2000" b="1" i="0" u="none" strike="noStrike" kern="0" cap="none" spc="0" normalizeH="0" noProof="0" dirty="0" smtClean="0">
                <a:ln>
                  <a:noFill/>
                </a:ln>
                <a:solidFill>
                  <a:schemeClr val="tx2"/>
                </a:solidFill>
                <a:effectLst/>
                <a:uLnTx/>
                <a:uFillTx/>
              </a:rPr>
              <a:t> </a:t>
            </a:r>
            <a:r>
              <a:rPr lang="en-US" sz="2000" b="1" i="0" dirty="0">
                <a:solidFill>
                  <a:schemeClr val="tx2"/>
                </a:solidFill>
              </a:rPr>
              <a:t>Manual review of schemas for NDR conformance is always necessary to verify </a:t>
            </a:r>
            <a:r>
              <a:rPr lang="en-US" sz="2000" b="1" i="0" dirty="0" smtClean="0">
                <a:solidFill>
                  <a:schemeClr val="tx2"/>
                </a:solidFill>
              </a:rPr>
              <a:t>conformance.</a:t>
            </a:r>
            <a:endParaRPr kumimoji="0" lang="en-US" sz="2000" b="1" i="0" u="none" strike="noStrike" kern="0" cap="none" spc="0" normalizeH="0" baseline="0" noProof="0" dirty="0" smtClean="0">
              <a:ln>
                <a:noFill/>
              </a:ln>
              <a:solidFill>
                <a:schemeClr val="tx2"/>
              </a:solidFill>
              <a:effectLst/>
              <a:uLnTx/>
              <a:uFillTx/>
            </a:endParaRPr>
          </a:p>
        </p:txBody>
      </p:sp>
      <p:sp>
        <p:nvSpPr>
          <p:cNvPr id="38" name="Oval 8"/>
          <p:cNvSpPr>
            <a:spLocks noChangeArrowheads="1"/>
          </p:cNvSpPr>
          <p:nvPr/>
        </p:nvSpPr>
        <p:spPr bwMode="auto">
          <a:xfrm>
            <a:off x="838200" y="3352558"/>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Text Box 11"/>
          <p:cNvSpPr txBox="1">
            <a:spLocks noChangeArrowheads="1"/>
          </p:cNvSpPr>
          <p:nvPr/>
        </p:nvSpPr>
        <p:spPr bwMode="auto">
          <a:xfrm>
            <a:off x="1295400" y="2748151"/>
            <a:ext cx="26725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A. True</a:t>
            </a:r>
          </a:p>
        </p:txBody>
      </p:sp>
      <p:sp>
        <p:nvSpPr>
          <p:cNvPr id="40" name="Text Box 13"/>
          <p:cNvSpPr txBox="1">
            <a:spLocks noChangeArrowheads="1"/>
          </p:cNvSpPr>
          <p:nvPr/>
        </p:nvSpPr>
        <p:spPr bwMode="auto">
          <a:xfrm>
            <a:off x="1295400" y="3275201"/>
            <a:ext cx="2991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B. False</a:t>
            </a:r>
          </a:p>
        </p:txBody>
      </p:sp>
      <p:sp>
        <p:nvSpPr>
          <p:cNvPr id="42" name="Oval 4"/>
          <p:cNvSpPr>
            <a:spLocks noChangeArrowheads="1"/>
          </p:cNvSpPr>
          <p:nvPr/>
        </p:nvSpPr>
        <p:spPr bwMode="auto">
          <a:xfrm>
            <a:off x="838200" y="2820685"/>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7809855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The IEPD lifecycle</a:t>
            </a:r>
          </a:p>
        </p:txBody>
      </p:sp>
      <p:sp>
        <p:nvSpPr>
          <p:cNvPr id="12" name="Slide Number Placeholder 5"/>
          <p:cNvSpPr txBox="1">
            <a:spLocks/>
          </p:cNvSpPr>
          <p:nvPr/>
        </p:nvSpPr>
        <p:spPr>
          <a:xfrm>
            <a:off x="3546442" y="6371822"/>
            <a:ext cx="2133600" cy="365125"/>
          </a:xfrm>
          <a:prstGeom prst="rect">
            <a:avLst/>
          </a:prstGeom>
        </p:spPr>
        <p:txBody>
          <a:bodyPr/>
          <a:lstStyle/>
          <a:p>
            <a:pPr algn="ctr" defTabSz="457200" fontAlgn="auto">
              <a:spcBef>
                <a:spcPts val="0"/>
              </a:spcBef>
              <a:spcAft>
                <a:spcPts val="0"/>
              </a:spcAft>
              <a:defRPr/>
            </a:pPr>
            <a:fld id="{DE814A3B-586F-6741-A578-6A3C03C31D10}" type="slidenum">
              <a:rPr lang="en-US" sz="1100" smtClean="0">
                <a:solidFill>
                  <a:srgbClr val="1F497D"/>
                </a:solidFill>
                <a:latin typeface="Arial"/>
                <a:cs typeface="+mn-cs"/>
              </a:rPr>
              <a:pPr algn="ctr" defTabSz="457200" fontAlgn="auto">
                <a:spcBef>
                  <a:spcPts val="0"/>
                </a:spcBef>
                <a:spcAft>
                  <a:spcPts val="0"/>
                </a:spcAft>
                <a:defRPr/>
              </a:pPr>
              <a:t>8</a:t>
            </a:fld>
            <a:endParaRPr lang="en-US" sz="1100" dirty="0">
              <a:solidFill>
                <a:srgbClr val="1F497D"/>
              </a:solidFill>
              <a:latin typeface="Arial"/>
              <a:cs typeface="+mn-cs"/>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8</a:t>
            </a:fld>
            <a:endParaRPr lang="en-US" dirty="0"/>
          </a:p>
        </p:txBody>
      </p:sp>
      <p:grpSp>
        <p:nvGrpSpPr>
          <p:cNvPr id="31" name="Group 30"/>
          <p:cNvGrpSpPr/>
          <p:nvPr/>
        </p:nvGrpSpPr>
        <p:grpSpPr>
          <a:xfrm>
            <a:off x="7407343" y="730894"/>
            <a:ext cx="1235427" cy="143483"/>
            <a:chOff x="3462929" y="4029126"/>
            <a:chExt cx="1696889" cy="197077"/>
          </a:xfrm>
        </p:grpSpPr>
        <p:cxnSp>
          <p:nvCxnSpPr>
            <p:cNvPr id="32" name="Straight Connector 31"/>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2383307" y="1076701"/>
            <a:ext cx="6339418" cy="4949622"/>
            <a:chOff x="2247242" y="1076701"/>
            <a:chExt cx="6339418" cy="4949622"/>
          </a:xfrm>
        </p:grpSpPr>
        <p:pic>
          <p:nvPicPr>
            <p:cNvPr id="26" name="Picture 25" descr="IEPD color bars_short.png"/>
            <p:cNvPicPr>
              <a:picLocks noChangeAspect="1"/>
            </p:cNvPicPr>
            <p:nvPr/>
          </p:nvPicPr>
          <p:blipFill>
            <a:blip r:embed="rId3" cstate="print"/>
            <a:stretch>
              <a:fillRect/>
            </a:stretch>
          </p:blipFill>
          <p:spPr>
            <a:xfrm>
              <a:off x="2247242" y="1076701"/>
              <a:ext cx="6339418" cy="4949622"/>
            </a:xfrm>
            <a:prstGeom prst="rect">
              <a:avLst/>
            </a:prstGeom>
          </p:spPr>
        </p:pic>
        <p:sp>
          <p:nvSpPr>
            <p:cNvPr id="27" name="TextBox 26"/>
            <p:cNvSpPr txBox="1"/>
            <p:nvPr/>
          </p:nvSpPr>
          <p:spPr>
            <a:xfrm>
              <a:off x="4305799" y="1113683"/>
              <a:ext cx="3976073" cy="892552"/>
            </a:xfrm>
            <a:prstGeom prst="rect">
              <a:avLst/>
            </a:prstGeom>
            <a:noFill/>
          </p:spPr>
          <p:txBody>
            <a:bodyPr wrap="square" rtlCol="0">
              <a:spAutoFit/>
            </a:bodyPr>
            <a:lstStyle/>
            <a:p>
              <a:pPr>
                <a:defRPr/>
              </a:pPr>
              <a:r>
                <a:rPr lang="en-US" sz="1300" dirty="0">
                  <a:solidFill>
                    <a:srgbClr val="646769"/>
                  </a:solidFill>
                  <a:cs typeface="Arial" pitchFamily="34" charset="0"/>
                </a:rPr>
                <a:t>Review background, assess resource impact, understand business context, and identify information exchange business scenarios </a:t>
              </a:r>
            </a:p>
            <a:p>
              <a:pPr marL="174625" indent="-174625" fontAlgn="auto">
                <a:spcBef>
                  <a:spcPts val="0"/>
                </a:spcBef>
                <a:spcAft>
                  <a:spcPts val="0"/>
                </a:spcAft>
                <a:buFont typeface="Arial"/>
                <a:buChar char="•"/>
                <a:defRPr/>
              </a:pPr>
              <a:endParaRPr lang="en-US" sz="1300" i="1" dirty="0" smtClean="0">
                <a:solidFill>
                  <a:srgbClr val="646769"/>
                </a:solidFill>
                <a:cs typeface="Arial" pitchFamily="34" charset="0"/>
              </a:endParaRPr>
            </a:p>
          </p:txBody>
        </p:sp>
        <p:sp>
          <p:nvSpPr>
            <p:cNvPr id="28" name="TextBox 27"/>
            <p:cNvSpPr txBox="1"/>
            <p:nvPr/>
          </p:nvSpPr>
          <p:spPr>
            <a:xfrm>
              <a:off x="4296032" y="1972540"/>
              <a:ext cx="3992911" cy="692497"/>
            </a:xfrm>
            <a:prstGeom prst="rect">
              <a:avLst/>
            </a:prstGeom>
            <a:noFill/>
          </p:spPr>
          <p:txBody>
            <a:bodyPr wrap="square" rtlCol="0">
              <a:spAutoFit/>
            </a:bodyPr>
            <a:lstStyle/>
            <a:p>
              <a:pPr lvl="0">
                <a:defRPr/>
              </a:pPr>
              <a:r>
                <a:rPr lang="en-US" sz="1300" dirty="0">
                  <a:solidFill>
                    <a:srgbClr val="646769"/>
                  </a:solidFill>
                  <a:cs typeface="Arial" pitchFamily="34" charset="0"/>
                </a:rPr>
                <a:t>Selected information exchange </a:t>
              </a:r>
              <a:r>
                <a:rPr lang="en-US" sz="1300" dirty="0" smtClean="0">
                  <a:solidFill>
                    <a:srgbClr val="646769"/>
                  </a:solidFill>
                  <a:cs typeface="Arial" pitchFamily="34" charset="0"/>
                </a:rPr>
                <a:t>scenario </a:t>
              </a:r>
              <a:r>
                <a:rPr lang="en-US" sz="1300" dirty="0">
                  <a:solidFill>
                    <a:srgbClr val="646769"/>
                  </a:solidFill>
                  <a:cs typeface="Arial" pitchFamily="34" charset="0"/>
                </a:rPr>
                <a:t>is further elaborated to understand and document the business context and data requirements </a:t>
              </a:r>
            </a:p>
          </p:txBody>
        </p:sp>
        <p:sp>
          <p:nvSpPr>
            <p:cNvPr id="29" name="TextBox 28"/>
            <p:cNvSpPr txBox="1"/>
            <p:nvPr/>
          </p:nvSpPr>
          <p:spPr>
            <a:xfrm>
              <a:off x="4305800" y="2792027"/>
              <a:ext cx="4280860" cy="892552"/>
            </a:xfrm>
            <a:prstGeom prst="rect">
              <a:avLst/>
            </a:prstGeom>
            <a:noFill/>
          </p:spPr>
          <p:txBody>
            <a:bodyPr wrap="square" rtlCol="0">
              <a:spAutoFit/>
            </a:bodyPr>
            <a:lstStyle/>
            <a:p>
              <a:pPr lvl="0" defTabSz="457200" fontAlgn="auto">
                <a:spcBef>
                  <a:spcPts val="0"/>
                </a:spcBef>
                <a:spcAft>
                  <a:spcPts val="0"/>
                </a:spcAft>
                <a:defRPr/>
              </a:pPr>
              <a:r>
                <a:rPr lang="en-US" sz="1300" dirty="0">
                  <a:solidFill>
                    <a:srgbClr val="646769"/>
                  </a:solidFill>
                  <a:cs typeface="Arial" pitchFamily="34" charset="0"/>
                </a:rPr>
                <a:t>Create an </a:t>
              </a:r>
              <a:r>
                <a:rPr lang="en-US" sz="1300" dirty="0" smtClean="0">
                  <a:solidFill>
                    <a:srgbClr val="646769"/>
                  </a:solidFill>
                  <a:cs typeface="Arial" pitchFamily="34" charset="0"/>
                </a:rPr>
                <a:t>Exchange </a:t>
              </a:r>
              <a:r>
                <a:rPr lang="en-US" sz="1300" dirty="0">
                  <a:solidFill>
                    <a:srgbClr val="646769"/>
                  </a:solidFill>
                </a:rPr>
                <a:t>C</a:t>
              </a:r>
              <a:r>
                <a:rPr lang="en-US" sz="1300" dirty="0" smtClean="0">
                  <a:solidFill>
                    <a:srgbClr val="646769"/>
                  </a:solidFill>
                  <a:cs typeface="Arial" pitchFamily="34" charset="0"/>
                </a:rPr>
                <a:t>ontent </a:t>
              </a:r>
              <a:r>
                <a:rPr lang="en-US" sz="1300" dirty="0">
                  <a:solidFill>
                    <a:srgbClr val="646769"/>
                  </a:solidFill>
                </a:rPr>
                <a:t>M</a:t>
              </a:r>
              <a:r>
                <a:rPr lang="en-US" sz="1300" dirty="0" smtClean="0">
                  <a:solidFill>
                    <a:srgbClr val="646769"/>
                  </a:solidFill>
                  <a:cs typeface="Arial" pitchFamily="34" charset="0"/>
                </a:rPr>
                <a:t>odel </a:t>
              </a:r>
              <a:r>
                <a:rPr lang="en-US" sz="1300" dirty="0">
                  <a:solidFill>
                    <a:srgbClr val="646769"/>
                  </a:solidFill>
                  <a:cs typeface="Arial" pitchFamily="34" charset="0"/>
                </a:rPr>
                <a:t>based on information exchange </a:t>
              </a:r>
              <a:r>
                <a:rPr lang="en-US" sz="1300" dirty="0" smtClean="0">
                  <a:solidFill>
                    <a:srgbClr val="646769"/>
                  </a:solidFill>
                  <a:cs typeface="Arial" pitchFamily="34" charset="0"/>
                </a:rPr>
                <a:t>requirements. The </a:t>
              </a:r>
              <a:r>
                <a:rPr lang="en-US" sz="1300" dirty="0">
                  <a:solidFill>
                    <a:srgbClr val="646769"/>
                  </a:solidFill>
                  <a:cs typeface="Arial" pitchFamily="34" charset="0"/>
                </a:rPr>
                <a:t>Exchange Content Model is then mapped to NIEM.</a:t>
              </a:r>
            </a:p>
            <a:p>
              <a:pPr fontAlgn="auto">
                <a:spcBef>
                  <a:spcPts val="0"/>
                </a:spcBef>
                <a:spcAft>
                  <a:spcPts val="0"/>
                </a:spcAft>
                <a:defRPr/>
              </a:pPr>
              <a:endParaRPr lang="en-US" sz="1300" i="1" dirty="0">
                <a:solidFill>
                  <a:srgbClr val="646769"/>
                </a:solidFill>
                <a:cs typeface="Arial" pitchFamily="34" charset="0"/>
              </a:endParaRPr>
            </a:p>
          </p:txBody>
        </p:sp>
        <p:sp>
          <p:nvSpPr>
            <p:cNvPr id="30" name="TextBox 29"/>
            <p:cNvSpPr txBox="1"/>
            <p:nvPr/>
          </p:nvSpPr>
          <p:spPr>
            <a:xfrm>
              <a:off x="4296033" y="3619969"/>
              <a:ext cx="3970222" cy="692497"/>
            </a:xfrm>
            <a:prstGeom prst="rect">
              <a:avLst/>
            </a:prstGeom>
            <a:noFill/>
          </p:spPr>
          <p:txBody>
            <a:bodyPr wrap="square" rtlCol="0">
              <a:spAutoFit/>
            </a:bodyPr>
            <a:lstStyle/>
            <a:p>
              <a:pPr fontAlgn="auto">
                <a:spcBef>
                  <a:spcPts val="0"/>
                </a:spcBef>
                <a:spcAft>
                  <a:spcPts val="0"/>
                </a:spcAft>
                <a:defRPr/>
              </a:pPr>
              <a:r>
                <a:rPr lang="en-US" sz="1300" dirty="0">
                  <a:solidFill>
                    <a:srgbClr val="646769"/>
                  </a:solidFill>
                  <a:cs typeface="Arial" pitchFamily="34" charset="0"/>
                </a:rPr>
                <a:t>Create a set of exchange-specific NIEM conformant XML </a:t>
              </a:r>
              <a:r>
                <a:rPr lang="en-US" sz="1300" dirty="0">
                  <a:solidFill>
                    <a:srgbClr val="646769"/>
                  </a:solidFill>
                </a:rPr>
                <a:t>s</a:t>
              </a:r>
              <a:r>
                <a:rPr lang="en-US" sz="1300" dirty="0" smtClean="0">
                  <a:solidFill>
                    <a:srgbClr val="646769"/>
                  </a:solidFill>
                  <a:cs typeface="Arial" pitchFamily="34" charset="0"/>
                </a:rPr>
                <a:t>chemas </a:t>
              </a:r>
              <a:r>
                <a:rPr lang="en-US" sz="1300" dirty="0">
                  <a:solidFill>
                    <a:srgbClr val="646769"/>
                  </a:solidFill>
                  <a:cs typeface="Arial" pitchFamily="34" charset="0"/>
                </a:rPr>
                <a:t>that implement the </a:t>
              </a:r>
              <a:r>
                <a:rPr lang="en-US" sz="1300" dirty="0" smtClean="0">
                  <a:solidFill>
                    <a:srgbClr val="646769"/>
                  </a:solidFill>
                  <a:cs typeface="Arial" pitchFamily="34" charset="0"/>
                </a:rPr>
                <a:t>Exchange Content Model </a:t>
              </a:r>
              <a:r>
                <a:rPr lang="en-US" sz="1300" dirty="0">
                  <a:solidFill>
                    <a:srgbClr val="646769"/>
                  </a:solidFill>
                  <a:cs typeface="Arial" pitchFamily="34" charset="0"/>
                </a:rPr>
                <a:t>created for the exchange</a:t>
              </a:r>
            </a:p>
          </p:txBody>
        </p:sp>
        <p:sp>
          <p:nvSpPr>
            <p:cNvPr id="38" name="TextBox 37"/>
            <p:cNvSpPr txBox="1"/>
            <p:nvPr/>
          </p:nvSpPr>
          <p:spPr>
            <a:xfrm>
              <a:off x="4296032" y="4440584"/>
              <a:ext cx="3641474" cy="892552"/>
            </a:xfrm>
            <a:prstGeom prst="rect">
              <a:avLst/>
            </a:prstGeom>
            <a:noFill/>
          </p:spPr>
          <p:txBody>
            <a:bodyPr wrap="square" rtlCol="0">
              <a:spAutoFit/>
            </a:bodyPr>
            <a:lstStyle/>
            <a:p>
              <a:pPr>
                <a:defRPr/>
              </a:pPr>
              <a:r>
                <a:rPr lang="en-US" sz="1300" dirty="0">
                  <a:solidFill>
                    <a:srgbClr val="646769"/>
                  </a:solidFill>
                  <a:cs typeface="Arial" pitchFamily="34" charset="0"/>
                </a:rPr>
                <a:t>Prepare and package all related files for </a:t>
              </a:r>
              <a:r>
                <a:rPr lang="en-US" sz="1300" dirty="0" smtClean="0">
                  <a:solidFill>
                    <a:srgbClr val="646769"/>
                  </a:solidFill>
                  <a:cs typeface="Arial" pitchFamily="34" charset="0"/>
                </a:rPr>
                <a:t>the </a:t>
              </a:r>
              <a:r>
                <a:rPr lang="en-US" sz="1300" dirty="0">
                  <a:solidFill>
                    <a:srgbClr val="646769"/>
                  </a:solidFill>
                  <a:cs typeface="Arial" pitchFamily="34" charset="0"/>
                </a:rPr>
                <a:t>IEPD into a single self‐contained, self-documented, portable archive file</a:t>
              </a:r>
            </a:p>
            <a:p>
              <a:pPr marL="91440" indent="-91440" fontAlgn="auto">
                <a:spcBef>
                  <a:spcPts val="0"/>
                </a:spcBef>
                <a:spcAft>
                  <a:spcPts val="0"/>
                </a:spcAft>
                <a:buFont typeface="Arial" pitchFamily="34" charset="0"/>
                <a:buChar char="•"/>
                <a:defRPr/>
              </a:pPr>
              <a:endParaRPr lang="en-US" sz="1300" dirty="0" smtClean="0">
                <a:solidFill>
                  <a:srgbClr val="646769"/>
                </a:solidFill>
                <a:cs typeface="Arial" pitchFamily="34" charset="0"/>
              </a:endParaRPr>
            </a:p>
          </p:txBody>
        </p:sp>
        <p:sp>
          <p:nvSpPr>
            <p:cNvPr id="39" name="TextBox 38"/>
            <p:cNvSpPr txBox="1"/>
            <p:nvPr/>
          </p:nvSpPr>
          <p:spPr>
            <a:xfrm>
              <a:off x="4305800" y="5333136"/>
              <a:ext cx="3983144" cy="492443"/>
            </a:xfrm>
            <a:prstGeom prst="rect">
              <a:avLst/>
            </a:prstGeom>
            <a:noFill/>
          </p:spPr>
          <p:txBody>
            <a:bodyPr wrap="square" rtlCol="0">
              <a:spAutoFit/>
            </a:bodyPr>
            <a:lstStyle/>
            <a:p>
              <a:pPr lvl="0">
                <a:defRPr/>
              </a:pPr>
              <a:r>
                <a:rPr lang="en-US" sz="1300" dirty="0">
                  <a:solidFill>
                    <a:srgbClr val="646769"/>
                  </a:solidFill>
                  <a:cs typeface="Arial" pitchFamily="34" charset="0"/>
                </a:rPr>
                <a:t>Implement the IEPD into production as well as publish the IEPD for search, discovery, and reuse.</a:t>
              </a:r>
            </a:p>
          </p:txBody>
        </p:sp>
      </p:grpSp>
      <p:pic>
        <p:nvPicPr>
          <p:cNvPr id="40" name="Picture 2" descr="C:\Users\yqutub\AppData\Local\Microsoft\Windows\Temporary Internet Files\Content.Outlook\B9NON2N7\NIEM_Fish_Hook_model.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 y="2175641"/>
            <a:ext cx="2383307" cy="235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160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80</a:t>
            </a:fld>
            <a:endParaRPr lang="en-US" dirty="0"/>
          </a:p>
        </p:txBody>
      </p:sp>
      <p:sp>
        <p:nvSpPr>
          <p:cNvPr id="4" name="Title 3"/>
          <p:cNvSpPr>
            <a:spLocks noGrp="1"/>
          </p:cNvSpPr>
          <p:nvPr>
            <p:ph type="title"/>
          </p:nvPr>
        </p:nvSpPr>
        <p:spPr/>
        <p:txBody>
          <a:bodyPr/>
          <a:lstStyle/>
          <a:p>
            <a:r>
              <a:rPr lang="en-US" dirty="0" smtClean="0"/>
              <a:t>Module 4 - summary</a:t>
            </a:r>
            <a:endParaRPr lang="en-US" dirty="0"/>
          </a:p>
        </p:txBody>
      </p:sp>
      <p:sp>
        <p:nvSpPr>
          <p:cNvPr id="5" name="Text Box 3"/>
          <p:cNvSpPr txBox="1">
            <a:spLocks noChangeArrowheads="1"/>
          </p:cNvSpPr>
          <p:nvPr/>
        </p:nvSpPr>
        <p:spPr bwMode="auto">
          <a:xfrm>
            <a:off x="380999" y="1143000"/>
            <a:ext cx="8311411" cy="3098284"/>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chemeClr val="tx2"/>
                </a:solidFill>
                <a:effectLst/>
                <a:uLnTx/>
                <a:uFillTx/>
              </a:rPr>
              <a:t>You have completed Module 4</a:t>
            </a:r>
            <a:r>
              <a:rPr kumimoji="0" lang="en-US" sz="2200" b="1" i="0" u="none" strike="noStrike" kern="0" cap="none" spc="0" normalizeH="0" baseline="0" noProof="0" dirty="0" smtClean="0">
                <a:ln>
                  <a:noFill/>
                </a:ln>
                <a:solidFill>
                  <a:schemeClr val="tx2"/>
                </a:solidFill>
                <a:effectLst/>
                <a:uLnTx/>
                <a:uFillTx/>
              </a:rPr>
              <a:t>:</a:t>
            </a:r>
            <a:r>
              <a:rPr kumimoji="0" lang="en-US" sz="2200" b="1" i="0" u="none" strike="noStrike" kern="0" cap="none" spc="0" normalizeH="0" noProof="0" dirty="0" smtClean="0">
                <a:ln>
                  <a:noFill/>
                </a:ln>
                <a:solidFill>
                  <a:schemeClr val="tx2"/>
                </a:solidFill>
                <a:effectLst/>
                <a:uLnTx/>
                <a:uFillTx/>
              </a:rPr>
              <a:t> </a:t>
            </a:r>
            <a:r>
              <a:rPr kumimoji="0" lang="en-US" sz="2200" b="1" i="0" u="none" strike="noStrike" kern="0" cap="none" spc="0" normalizeH="0" baseline="0" noProof="0" dirty="0" smtClean="0">
                <a:ln>
                  <a:noFill/>
                </a:ln>
                <a:solidFill>
                  <a:schemeClr val="tx2"/>
                </a:solidFill>
                <a:effectLst/>
                <a:uLnTx/>
                <a:uFillTx/>
              </a:rPr>
              <a:t>Validate </a:t>
            </a:r>
            <a:r>
              <a:rPr kumimoji="0" lang="en-US" sz="2200" b="1" i="0" u="none" strike="noStrike" kern="0" cap="none" spc="0" normalizeH="0" baseline="0" noProof="0" dirty="0">
                <a:ln>
                  <a:noFill/>
                </a:ln>
                <a:solidFill>
                  <a:schemeClr val="tx2"/>
                </a:solidFill>
                <a:effectLst/>
                <a:uLnTx/>
                <a:uFillTx/>
              </a:rPr>
              <a:t>XML Schemas.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tx2"/>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2"/>
                </a:solidFill>
                <a:effectLst/>
                <a:uLnTx/>
                <a:uFillTx/>
              </a:rPr>
              <a:t>You should now be able to:</a:t>
            </a:r>
            <a:endParaRPr kumimoji="0" lang="en-US" sz="2000" b="0" i="0" u="none" strike="noStrike" kern="0" cap="none" spc="0" normalizeH="0" baseline="0" noProof="0" dirty="0">
              <a:ln>
                <a:noFill/>
              </a:ln>
              <a:solidFill>
                <a:srgbClr val="666869"/>
              </a:solidFill>
              <a:effectLst/>
              <a:uLnTx/>
              <a:uFillTx/>
            </a:endParaRPr>
          </a:p>
          <a:p>
            <a:pPr fontAlgn="auto">
              <a:spcBef>
                <a:spcPts val="1600"/>
              </a:spcBef>
              <a:spcAft>
                <a:spcPts val="0"/>
              </a:spcAft>
              <a:defRPr/>
            </a:pPr>
            <a:r>
              <a:rPr lang="en-US" sz="2000" kern="0" dirty="0">
                <a:solidFill>
                  <a:srgbClr val="666869"/>
                </a:solidFill>
              </a:rPr>
              <a:t>Define NIEM conformance</a:t>
            </a:r>
          </a:p>
          <a:p>
            <a:pPr fontAlgn="auto">
              <a:spcBef>
                <a:spcPts val="1600"/>
              </a:spcBef>
              <a:spcAft>
                <a:spcPts val="0"/>
              </a:spcAft>
              <a:defRPr/>
            </a:pPr>
            <a:r>
              <a:rPr lang="en-US" sz="2000" kern="0" dirty="0">
                <a:solidFill>
                  <a:srgbClr val="666869"/>
                </a:solidFill>
              </a:rPr>
              <a:t>Recognize the importance of validation of XML Instances</a:t>
            </a:r>
          </a:p>
          <a:p>
            <a:pPr fontAlgn="auto">
              <a:spcBef>
                <a:spcPts val="1600"/>
              </a:spcBef>
              <a:spcAft>
                <a:spcPts val="0"/>
              </a:spcAft>
              <a:defRPr/>
            </a:pPr>
            <a:r>
              <a:rPr lang="en-US" sz="2000" kern="0" dirty="0">
                <a:solidFill>
                  <a:srgbClr val="666869"/>
                </a:solidFill>
              </a:rPr>
              <a:t>Describe the characteristics of the Conformance Validation Tool </a:t>
            </a:r>
          </a:p>
          <a:p>
            <a:pPr fontAlgn="auto">
              <a:spcBef>
                <a:spcPts val="1600"/>
              </a:spcBef>
              <a:spcAft>
                <a:spcPts val="0"/>
              </a:spcAft>
              <a:defRPr/>
            </a:pPr>
            <a:r>
              <a:rPr lang="en-US" sz="2000" kern="0" dirty="0">
                <a:solidFill>
                  <a:srgbClr val="666869"/>
                </a:solidFill>
              </a:rPr>
              <a:t>Explain how to resolve validation errors </a:t>
            </a:r>
          </a:p>
        </p:txBody>
      </p:sp>
      <p:cxnSp>
        <p:nvCxnSpPr>
          <p:cNvPr id="6" name="Straight Connector 5"/>
          <p:cNvCxnSpPr/>
          <p:nvPr/>
        </p:nvCxnSpPr>
        <p:spPr>
          <a:xfrm>
            <a:off x="468148" y="275651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68148" y="32492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68148" y="378569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99004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90% complete</a:t>
              </a:r>
            </a:p>
          </p:txBody>
        </p:sp>
      </p:grpSp>
      <p:sp>
        <p:nvSpPr>
          <p:cNvPr id="19" name="Title 1"/>
          <p:cNvSpPr>
            <a:spLocks noGrp="1"/>
          </p:cNvSpPr>
          <p:nvPr>
            <p:ph type="title"/>
          </p:nvPr>
        </p:nvSpPr>
        <p:spPr>
          <a:xfrm>
            <a:off x="800100" y="2783930"/>
            <a:ext cx="7706282" cy="892061"/>
          </a:xfrm>
        </p:spPr>
        <p:txBody>
          <a:bodyPr/>
          <a:lstStyle/>
          <a:p>
            <a:r>
              <a:rPr lang="en-US" dirty="0" smtClean="0"/>
              <a:t>Conclusion</a:t>
            </a:r>
            <a:endParaRPr lang="en-US" dirty="0"/>
          </a:p>
        </p:txBody>
      </p:sp>
      <p:cxnSp>
        <p:nvCxnSpPr>
          <p:cNvPr id="21" name="Straight Connector 20"/>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18" name="Slide Number Placeholder 17"/>
          <p:cNvSpPr>
            <a:spLocks noGrp="1"/>
          </p:cNvSpPr>
          <p:nvPr>
            <p:ph type="sldNum" sz="quarter" idx="12"/>
          </p:nvPr>
        </p:nvSpPr>
        <p:spPr/>
        <p:txBody>
          <a:bodyPr/>
          <a:lstStyle/>
          <a:p>
            <a:fld id="{28F58EE9-9E0B-4342-937B-49388987DDAD}" type="slidenum">
              <a:rPr lang="en-US" smtClean="0"/>
              <a:pPr/>
              <a:t>81</a:t>
            </a:fld>
            <a:endParaRPr lang="en-US" dirty="0"/>
          </a:p>
        </p:txBody>
      </p:sp>
    </p:spTree>
    <p:extLst>
      <p:ext uri="{BB962C8B-B14F-4D97-AF65-F5344CB8AC3E}">
        <p14:creationId xmlns:p14="http://schemas.microsoft.com/office/powerpoint/2010/main" val="329293471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82</a:t>
            </a:fld>
            <a:endParaRPr lang="en-US" dirty="0"/>
          </a:p>
        </p:txBody>
      </p:sp>
      <p:sp>
        <p:nvSpPr>
          <p:cNvPr id="4" name="Title 3"/>
          <p:cNvSpPr>
            <a:spLocks noGrp="1"/>
          </p:cNvSpPr>
          <p:nvPr>
            <p:ph type="title"/>
          </p:nvPr>
        </p:nvSpPr>
        <p:spPr/>
        <p:txBody>
          <a:bodyPr/>
          <a:lstStyle/>
          <a:p>
            <a:r>
              <a:rPr lang="en-US" dirty="0" smtClean="0"/>
              <a:t>Learning Recap</a:t>
            </a:r>
            <a:endParaRPr lang="en-US" dirty="0"/>
          </a:p>
        </p:txBody>
      </p:sp>
      <p:sp>
        <p:nvSpPr>
          <p:cNvPr id="5" name="SHP_271"/>
          <p:cNvSpPr txBox="1">
            <a:spLocks noChangeArrowheads="1"/>
          </p:cNvSpPr>
          <p:nvPr/>
        </p:nvSpPr>
        <p:spPr bwMode="auto">
          <a:xfrm>
            <a:off x="304800" y="1168400"/>
            <a:ext cx="79708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None/>
            </a:pPr>
            <a:r>
              <a:rPr lang="en-US" sz="2200" b="1" dirty="0">
                <a:solidFill>
                  <a:srgbClr val="1F497D"/>
                </a:solidFill>
              </a:rPr>
              <a:t>You have </a:t>
            </a:r>
            <a:r>
              <a:rPr lang="en-US" sz="2200" b="1" dirty="0" smtClean="0">
                <a:solidFill>
                  <a:srgbClr val="1F497D"/>
                </a:solidFill>
              </a:rPr>
              <a:t>completed NIEM 302: Build and </a:t>
            </a:r>
            <a:br>
              <a:rPr lang="en-US" sz="2200" b="1" dirty="0" smtClean="0">
                <a:solidFill>
                  <a:srgbClr val="1F497D"/>
                </a:solidFill>
              </a:rPr>
            </a:br>
            <a:r>
              <a:rPr lang="en-US" sz="2200" b="1" dirty="0" smtClean="0">
                <a:solidFill>
                  <a:srgbClr val="1F497D"/>
                </a:solidFill>
              </a:rPr>
              <a:t>Validate and IEPD</a:t>
            </a:r>
            <a:endParaRPr lang="en-US" sz="2200" b="1" dirty="0">
              <a:solidFill>
                <a:srgbClr val="1F497D"/>
              </a:solidFill>
            </a:endParaRPr>
          </a:p>
        </p:txBody>
      </p:sp>
      <p:sp>
        <p:nvSpPr>
          <p:cNvPr id="7" name="Content Placeholder 2"/>
          <p:cNvSpPr txBox="1">
            <a:spLocks/>
          </p:cNvSpPr>
          <p:nvPr/>
        </p:nvSpPr>
        <p:spPr>
          <a:xfrm>
            <a:off x="323850" y="2420547"/>
            <a:ext cx="8362950" cy="3330575"/>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b="1" dirty="0" smtClean="0">
                <a:solidFill>
                  <a:srgbClr val="1F497D"/>
                </a:solidFill>
              </a:rPr>
              <a:t>You should now be able to:</a:t>
            </a:r>
          </a:p>
          <a:p>
            <a:pPr marL="0" lvl="1" indent="0">
              <a:spcBef>
                <a:spcPts val="1680"/>
              </a:spcBef>
              <a:buClr>
                <a:schemeClr val="tx1"/>
              </a:buClr>
              <a:buNone/>
              <a:defRPr/>
            </a:pPr>
            <a:r>
              <a:rPr lang="en-US" dirty="0">
                <a:solidFill>
                  <a:srgbClr val="666869"/>
                </a:solidFill>
              </a:rPr>
              <a:t>Create a mapping document and map NIEM data objects to local source data objects</a:t>
            </a:r>
          </a:p>
          <a:p>
            <a:pPr marL="0" lvl="1" indent="0">
              <a:spcBef>
                <a:spcPts val="1680"/>
              </a:spcBef>
              <a:buClr>
                <a:schemeClr val="tx1"/>
              </a:buClr>
              <a:buNone/>
              <a:defRPr/>
            </a:pPr>
            <a:r>
              <a:rPr lang="en-US" dirty="0">
                <a:solidFill>
                  <a:srgbClr val="666869"/>
                </a:solidFill>
              </a:rPr>
              <a:t>Generate XML Schemas and other XML documents using a set of NIEM tools</a:t>
            </a:r>
          </a:p>
          <a:p>
            <a:pPr marL="0" lvl="1" indent="0">
              <a:spcBef>
                <a:spcPts val="1680"/>
              </a:spcBef>
              <a:buClr>
                <a:schemeClr val="tx1"/>
              </a:buClr>
              <a:buNone/>
              <a:defRPr/>
            </a:pPr>
            <a:r>
              <a:rPr lang="en-US" dirty="0">
                <a:solidFill>
                  <a:srgbClr val="666869"/>
                </a:solidFill>
              </a:rPr>
              <a:t>Validate XML Schemas that conform to NIEM</a:t>
            </a:r>
          </a:p>
        </p:txBody>
      </p:sp>
      <p:cxnSp>
        <p:nvCxnSpPr>
          <p:cNvPr id="8" name="Straight Connector 7"/>
          <p:cNvCxnSpPr/>
          <p:nvPr/>
        </p:nvCxnSpPr>
        <p:spPr>
          <a:xfrm>
            <a:off x="388938" y="3687876"/>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8938" y="4530927"/>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303543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83</a:t>
            </a:fld>
            <a:endParaRPr lang="en-US" dirty="0"/>
          </a:p>
        </p:txBody>
      </p:sp>
      <p:sp>
        <p:nvSpPr>
          <p:cNvPr id="42" name="SHP_216"/>
          <p:cNvSpPr>
            <a:spLocks noGrp="1" noChangeArrowheads="1"/>
          </p:cNvSpPr>
          <p:nvPr>
            <p:ph type="title"/>
          </p:nvPr>
        </p:nvSpPr>
        <p:spPr>
          <a:xfrm>
            <a:off x="255588" y="131763"/>
            <a:ext cx="6646862" cy="473075"/>
          </a:xfrm>
        </p:spPr>
        <p:txBody>
          <a:bodyPr>
            <a:normAutofit/>
          </a:bodyPr>
          <a:lstStyle/>
          <a:p>
            <a:pPr eaLnBrk="1" hangingPunct="1">
              <a:defRPr/>
            </a:pPr>
            <a:r>
              <a:rPr lang="en-US" sz="2800" dirty="0">
                <a:latin typeface="Arial" charset="0"/>
              </a:rPr>
              <a:t>Additional NIEM Resources</a:t>
            </a:r>
          </a:p>
        </p:txBody>
      </p:sp>
      <p:grpSp>
        <p:nvGrpSpPr>
          <p:cNvPr id="27" name="Group 26"/>
          <p:cNvGrpSpPr/>
          <p:nvPr/>
        </p:nvGrpSpPr>
        <p:grpSpPr>
          <a:xfrm>
            <a:off x="458811" y="2733935"/>
            <a:ext cx="8120860" cy="1842654"/>
            <a:chOff x="880081" y="2744095"/>
            <a:chExt cx="7608149" cy="1842654"/>
          </a:xfrm>
        </p:grpSpPr>
        <p:cxnSp>
          <p:nvCxnSpPr>
            <p:cNvPr id="28" name="Straight Connector 27"/>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0" name="Oval 29"/>
          <p:cNvSpPr/>
          <p:nvPr/>
        </p:nvSpPr>
        <p:spPr>
          <a:xfrm>
            <a:off x="1024584" y="1291292"/>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458810" y="1985652"/>
            <a:ext cx="1780505" cy="523220"/>
          </a:xfrm>
          <a:prstGeom prst="rect">
            <a:avLst/>
          </a:prstGeom>
        </p:spPr>
        <p:txBody>
          <a:bodyPr wrap="none">
            <a:spAutoFit/>
          </a:bodyPr>
          <a:lstStyle/>
          <a:p>
            <a:pPr lvl="0" algn="ctr"/>
            <a:r>
              <a:rPr lang="en-US" sz="1400" b="1" dirty="0">
                <a:solidFill>
                  <a:srgbClr val="57AAAE"/>
                </a:solidFill>
              </a:rPr>
              <a:t>DOCUMENTATION</a:t>
            </a:r>
            <a:br>
              <a:rPr lang="en-US" sz="1400" b="1" dirty="0">
                <a:solidFill>
                  <a:srgbClr val="57AAAE"/>
                </a:solidFill>
              </a:rPr>
            </a:br>
            <a:r>
              <a:rPr lang="en-US" sz="1400" b="1" dirty="0">
                <a:solidFill>
                  <a:srgbClr val="57AAAE"/>
                </a:solidFill>
              </a:rPr>
              <a:t> AND STANDARDS</a:t>
            </a:r>
          </a:p>
        </p:txBody>
      </p:sp>
      <p:sp>
        <p:nvSpPr>
          <p:cNvPr id="32" name="Oval 31"/>
          <p:cNvSpPr/>
          <p:nvPr/>
        </p:nvSpPr>
        <p:spPr>
          <a:xfrm>
            <a:off x="1024584" y="29147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684813" y="3609151"/>
            <a:ext cx="1328509" cy="738664"/>
          </a:xfrm>
          <a:prstGeom prst="rect">
            <a:avLst/>
          </a:prstGeom>
        </p:spPr>
        <p:txBody>
          <a:bodyPr wrap="none">
            <a:spAutoFit/>
          </a:bodyPr>
          <a:lstStyle/>
          <a:p>
            <a:pPr lvl="0" algn="ctr"/>
            <a:r>
              <a:rPr lang="en-US" sz="1400" b="1" dirty="0">
                <a:solidFill>
                  <a:srgbClr val="57AAAE"/>
                </a:solidFill>
              </a:rPr>
              <a:t>TRAINING &amp; </a:t>
            </a:r>
            <a:br>
              <a:rPr lang="en-US" sz="1400" b="1" dirty="0">
                <a:solidFill>
                  <a:srgbClr val="57AAAE"/>
                </a:solidFill>
              </a:rPr>
            </a:br>
            <a:r>
              <a:rPr lang="en-US" sz="1400" b="1" dirty="0">
                <a:solidFill>
                  <a:srgbClr val="57AAAE"/>
                </a:solidFill>
              </a:rPr>
              <a:t>TECHNICAL </a:t>
            </a:r>
            <a:br>
              <a:rPr lang="en-US" sz="1400" b="1" dirty="0">
                <a:solidFill>
                  <a:srgbClr val="57AAAE"/>
                </a:solidFill>
              </a:rPr>
            </a:br>
            <a:r>
              <a:rPr lang="en-US" sz="1400" b="1" dirty="0">
                <a:solidFill>
                  <a:srgbClr val="57AAAE"/>
                </a:solidFill>
              </a:rPr>
              <a:t>ASSISTANCE</a:t>
            </a:r>
          </a:p>
        </p:txBody>
      </p:sp>
      <p:sp>
        <p:nvSpPr>
          <p:cNvPr id="34" name="Oval 33"/>
          <p:cNvSpPr/>
          <p:nvPr/>
        </p:nvSpPr>
        <p:spPr>
          <a:xfrm>
            <a:off x="1024584" y="48914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949160" y="5585851"/>
            <a:ext cx="799806" cy="307777"/>
          </a:xfrm>
          <a:prstGeom prst="rect">
            <a:avLst/>
          </a:prstGeom>
        </p:spPr>
        <p:txBody>
          <a:bodyPr wrap="none">
            <a:spAutoFit/>
          </a:bodyPr>
          <a:lstStyle/>
          <a:p>
            <a:pPr lvl="0" algn="ctr"/>
            <a:r>
              <a:rPr lang="en-US" sz="1400" b="1" dirty="0">
                <a:solidFill>
                  <a:srgbClr val="57AAAE"/>
                </a:solidFill>
              </a:rPr>
              <a:t>TOOLS</a:t>
            </a:r>
          </a:p>
        </p:txBody>
      </p:sp>
      <p:sp>
        <p:nvSpPr>
          <p:cNvPr id="36" name="Content Placeholder 22"/>
          <p:cNvSpPr txBox="1">
            <a:spLocks/>
          </p:cNvSpPr>
          <p:nvPr/>
        </p:nvSpPr>
        <p:spPr>
          <a:xfrm>
            <a:off x="2298337" y="4777843"/>
            <a:ext cx="6372773" cy="346098"/>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smtClean="0">
                <a:solidFill>
                  <a:srgbClr val="1F497D"/>
                </a:solidFill>
              </a:rPr>
              <a:t>Available </a:t>
            </a:r>
            <a:r>
              <a:rPr lang="en-US" sz="1800" b="1" dirty="0">
                <a:solidFill>
                  <a:srgbClr val="1F497D"/>
                </a:solidFill>
              </a:rPr>
              <a:t>t</a:t>
            </a:r>
            <a:r>
              <a:rPr lang="en-US" sz="1800" b="1" dirty="0" smtClean="0">
                <a:solidFill>
                  <a:srgbClr val="1F497D"/>
                </a:solidFill>
              </a:rPr>
              <a:t>ools for developers:</a:t>
            </a:r>
            <a:endParaRPr lang="en-US" sz="1800" b="1" dirty="0">
              <a:solidFill>
                <a:srgbClr val="1F497D"/>
              </a:solidFill>
            </a:endParaRPr>
          </a:p>
        </p:txBody>
      </p:sp>
      <p:sp>
        <p:nvSpPr>
          <p:cNvPr id="37" name="Content Placeholder 22"/>
          <p:cNvSpPr txBox="1">
            <a:spLocks/>
          </p:cNvSpPr>
          <p:nvPr/>
        </p:nvSpPr>
        <p:spPr>
          <a:xfrm>
            <a:off x="2318657" y="5144102"/>
            <a:ext cx="3414333" cy="813117"/>
          </a:xfrm>
          <a:prstGeom prst="rect">
            <a:avLst/>
          </a:prstGeom>
        </p:spPr>
        <p:txBody>
          <a:bodyPr vert="horz" lIns="91440" tIns="45720" rIns="91440" bIns="45720" numCol="1"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smtClean="0"/>
              <a:t>Visit the NIEM Tools Catalog today! </a:t>
            </a:r>
            <a:br>
              <a:rPr lang="en-US" sz="1400" b="1" dirty="0" smtClean="0"/>
            </a:br>
            <a:r>
              <a:rPr lang="en-US" sz="1400" dirty="0" smtClean="0">
                <a:hlinkClick r:id="rId3"/>
              </a:rPr>
              <a:t>NIEM.gov/tools</a:t>
            </a:r>
            <a:endParaRPr lang="en-US" sz="1400" dirty="0"/>
          </a:p>
          <a:p>
            <a:endParaRPr lang="en-US" sz="1400" dirty="0"/>
          </a:p>
        </p:txBody>
      </p:sp>
      <p:pic>
        <p:nvPicPr>
          <p:cNvPr id="38" name="Picture 37"/>
          <p:cNvPicPr>
            <a:picLocks noChangeAspect="1"/>
          </p:cNvPicPr>
          <p:nvPr/>
        </p:nvPicPr>
        <p:blipFill>
          <a:blip r:embed="rId4"/>
          <a:stretch>
            <a:fillRect/>
          </a:stretch>
        </p:blipFill>
        <p:spPr>
          <a:xfrm>
            <a:off x="1203153" y="1448582"/>
            <a:ext cx="292100" cy="368300"/>
          </a:xfrm>
          <a:prstGeom prst="rect">
            <a:avLst/>
          </a:prstGeom>
        </p:spPr>
      </p:pic>
      <p:pic>
        <p:nvPicPr>
          <p:cNvPr id="39" name="Picture 38"/>
          <p:cNvPicPr>
            <a:picLocks noChangeAspect="1"/>
          </p:cNvPicPr>
          <p:nvPr/>
        </p:nvPicPr>
        <p:blipFill>
          <a:blip r:embed="rId5"/>
          <a:stretch>
            <a:fillRect/>
          </a:stretch>
        </p:blipFill>
        <p:spPr>
          <a:xfrm>
            <a:off x="1190935" y="3029277"/>
            <a:ext cx="330200" cy="406400"/>
          </a:xfrm>
          <a:prstGeom prst="rect">
            <a:avLst/>
          </a:prstGeom>
        </p:spPr>
      </p:pic>
      <p:pic>
        <p:nvPicPr>
          <p:cNvPr id="40" name="Picture 39"/>
          <p:cNvPicPr>
            <a:picLocks noChangeAspect="1"/>
          </p:cNvPicPr>
          <p:nvPr/>
        </p:nvPicPr>
        <p:blipFill>
          <a:blip r:embed="rId6"/>
          <a:stretch>
            <a:fillRect/>
          </a:stretch>
        </p:blipFill>
        <p:spPr>
          <a:xfrm>
            <a:off x="1127435" y="5024822"/>
            <a:ext cx="393700" cy="381000"/>
          </a:xfrm>
          <a:prstGeom prst="rect">
            <a:avLst/>
          </a:prstGeom>
        </p:spPr>
      </p:pic>
      <p:sp>
        <p:nvSpPr>
          <p:cNvPr id="41"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chemeClr val="tx2"/>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7"/>
              </a:rPr>
              <a:t>NIEM.gov</a:t>
            </a:r>
            <a:r>
              <a:rPr lang="en-US" sz="1500" dirty="0">
                <a:solidFill>
                  <a:srgbClr val="595959"/>
                </a:solidFill>
                <a:cs typeface="Arial" charset="0"/>
                <a:hlinkClick r:id="rId7"/>
              </a:rPr>
              <a:t>/</a:t>
            </a:r>
            <a:r>
              <a:rPr lang="en-US" sz="1500" dirty="0" smtClean="0">
                <a:solidFill>
                  <a:srgbClr val="595959"/>
                </a:solidFill>
                <a:cs typeface="Arial" charset="0"/>
                <a:hlinkClick r:id="rId7"/>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8"/>
              </a:rPr>
              <a:t>NIEM.gov</a:t>
            </a:r>
            <a:r>
              <a:rPr lang="en-US" sz="1500" dirty="0">
                <a:solidFill>
                  <a:srgbClr val="595959"/>
                </a:solidFill>
                <a:cs typeface="Arial" charset="0"/>
                <a:hlinkClick r:id="rId8"/>
              </a:rPr>
              <a:t>/</a:t>
            </a:r>
            <a:r>
              <a:rPr lang="en-US" sz="1500" dirty="0" smtClean="0">
                <a:solidFill>
                  <a:srgbClr val="595959"/>
                </a:solidFill>
                <a:cs typeface="Arial" charset="0"/>
                <a:hlinkClick r:id="rId8"/>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9"/>
              </a:rPr>
              <a:t>NIEM.gov</a:t>
            </a:r>
            <a:r>
              <a:rPr lang="en-US" sz="1500" dirty="0">
                <a:solidFill>
                  <a:srgbClr val="595959"/>
                </a:solidFill>
                <a:cs typeface="Arial" charset="0"/>
                <a:hlinkClick r:id="rId9"/>
              </a:rPr>
              <a:t>/</a:t>
            </a:r>
            <a:r>
              <a:rPr lang="en-US" sz="1500" dirty="0" smtClean="0">
                <a:solidFill>
                  <a:srgbClr val="595959"/>
                </a:solidFill>
                <a:cs typeface="Arial" charset="0"/>
                <a:hlinkClick r:id="rId9"/>
              </a:rPr>
              <a:t>contactus</a:t>
            </a:r>
            <a:endParaRPr lang="en-US" sz="1500" dirty="0">
              <a:solidFill>
                <a:srgbClr val="595959"/>
              </a:solidFill>
              <a:cs typeface="Arial" charset="0"/>
            </a:endParaRPr>
          </a:p>
        </p:txBody>
      </p:sp>
      <p:sp>
        <p:nvSpPr>
          <p:cNvPr id="65"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    </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10"/>
              </a:rPr>
              <a:t>NIEM.gov/reference</a:t>
            </a:r>
            <a:endParaRPr lang="en-US" sz="1600" b="1" u="sng" dirty="0">
              <a:solidFill>
                <a:srgbClr val="0070C0"/>
              </a:solidFill>
              <a:latin typeface="Arial" charset="0"/>
            </a:endParaRPr>
          </a:p>
        </p:txBody>
      </p:sp>
      <p:sp>
        <p:nvSpPr>
          <p:cNvPr id="66" name="Rectangle 65"/>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cs typeface="Arial" charset="0"/>
              </a:rPr>
              <a:t>For </a:t>
            </a:r>
            <a:r>
              <a:rPr lang="en-US" sz="1600" b="1" dirty="0">
                <a:solidFill>
                  <a:srgbClr val="1F497D"/>
                </a:solidFill>
                <a:cs typeface="Arial" charset="0"/>
              </a:rPr>
              <a:t>all things </a:t>
            </a:r>
            <a:r>
              <a:rPr lang="en-US" sz="1600" b="1" dirty="0" smtClean="0">
                <a:solidFill>
                  <a:srgbClr val="1F497D"/>
                </a:solidFill>
                <a:cs typeface="Arial" charset="0"/>
              </a:rPr>
              <a:t/>
            </a:r>
            <a:br>
              <a:rPr lang="en-US" sz="1600" b="1" dirty="0" smtClean="0">
                <a:solidFill>
                  <a:srgbClr val="1F497D"/>
                </a:solidFill>
                <a:cs typeface="Arial" charset="0"/>
              </a:rPr>
            </a:br>
            <a:r>
              <a:rPr lang="en-US" sz="1600" b="1" dirty="0" smtClean="0">
                <a:solidFill>
                  <a:srgbClr val="1F497D"/>
                </a:solidFill>
                <a:cs typeface="Arial" charset="0"/>
              </a:rPr>
              <a:t>NIEM: </a:t>
            </a:r>
          </a:p>
          <a:p>
            <a:pPr>
              <a:spcAft>
                <a:spcPts val="600"/>
              </a:spcAft>
            </a:pPr>
            <a:r>
              <a:rPr lang="en-US" sz="1600" u="sng" dirty="0" smtClean="0">
                <a:solidFill>
                  <a:srgbClr val="0070C0"/>
                </a:solidFill>
                <a:hlinkClick r:id="rId11"/>
              </a:rPr>
              <a:t>NIEM.gov</a:t>
            </a:r>
            <a:endParaRPr lang="en-US" sz="1600" u="sng" dirty="0">
              <a:solidFill>
                <a:srgbClr val="0070C0"/>
              </a:solidFill>
            </a:endParaRPr>
          </a:p>
          <a:p>
            <a:pPr>
              <a:spcAft>
                <a:spcPts val="600"/>
              </a:spcAft>
            </a:pPr>
            <a:endParaRPr lang="en-US" sz="1600" b="1" dirty="0">
              <a:solidFill>
                <a:schemeClr val="accent5">
                  <a:lumMod val="50000"/>
                </a:schemeClr>
              </a:solidFill>
            </a:endParaRPr>
          </a:p>
        </p:txBody>
      </p:sp>
      <p:grpSp>
        <p:nvGrpSpPr>
          <p:cNvPr id="21" name="Group 20"/>
          <p:cNvGrpSpPr/>
          <p:nvPr/>
        </p:nvGrpSpPr>
        <p:grpSpPr>
          <a:xfrm>
            <a:off x="7407343" y="730894"/>
            <a:ext cx="1235427" cy="143483"/>
            <a:chOff x="3462929" y="4029126"/>
            <a:chExt cx="1696889" cy="197077"/>
          </a:xfrm>
        </p:grpSpPr>
        <p:cxnSp>
          <p:nvCxnSpPr>
            <p:cNvPr id="22" name="Straight Connector 21"/>
            <p:cNvCxnSpPr>
              <a:endCxn id="4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96274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6778891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84</a:t>
            </a:fld>
            <a:endParaRPr lang="en-US" dirty="0"/>
          </a:p>
        </p:txBody>
      </p:sp>
      <p:sp>
        <p:nvSpPr>
          <p:cNvPr id="74754" name="Title 2"/>
          <p:cNvSpPr>
            <a:spLocks noGrp="1"/>
          </p:cNvSpPr>
          <p:nvPr>
            <p:ph type="title"/>
          </p:nvPr>
        </p:nvSpPr>
        <p:spPr/>
        <p:txBody>
          <a:bodyPr/>
          <a:lstStyle/>
          <a:p>
            <a:r>
              <a:rPr lang="en-US" smtClean="0"/>
              <a:t>Next Steps…</a:t>
            </a:r>
          </a:p>
        </p:txBody>
      </p:sp>
      <p:sp>
        <p:nvSpPr>
          <p:cNvPr id="29" name="Content Placeholder 8"/>
          <p:cNvSpPr>
            <a:spLocks noGrp="1"/>
          </p:cNvSpPr>
          <p:nvPr>
            <p:ph idx="1"/>
          </p:nvPr>
        </p:nvSpPr>
        <p:spPr>
          <a:xfrm>
            <a:off x="2072640" y="1214387"/>
            <a:ext cx="6614160" cy="1467853"/>
          </a:xfrm>
        </p:spPr>
        <p:txBody>
          <a:bodyPr/>
          <a:lstStyle/>
          <a:p>
            <a:r>
              <a:rPr lang="en-US" b="1" dirty="0" smtClean="0">
                <a:solidFill>
                  <a:schemeClr val="tx2"/>
                </a:solidFill>
              </a:rPr>
              <a:t>Start your action plan and schedule your resources for NIEM training!</a:t>
            </a:r>
            <a:endParaRPr lang="en-US" b="1" dirty="0">
              <a:solidFill>
                <a:schemeClr val="tx2"/>
              </a:solidFill>
            </a:endParaRPr>
          </a:p>
          <a:p>
            <a:r>
              <a:rPr lang="en-US" b="1" dirty="0">
                <a:solidFill>
                  <a:srgbClr val="666869"/>
                </a:solidFill>
              </a:rPr>
              <a:t>Implementer: </a:t>
            </a:r>
            <a:r>
              <a:rPr lang="en-US" dirty="0">
                <a:solidFill>
                  <a:srgbClr val="666869"/>
                </a:solidFill>
              </a:rPr>
              <a:t>NIEM 303 (Assemble, Publish, and implement and IEPD)</a:t>
            </a:r>
          </a:p>
        </p:txBody>
      </p:sp>
      <p:graphicFrame>
        <p:nvGraphicFramePr>
          <p:cNvPr id="30" name="Table 29"/>
          <p:cNvGraphicFramePr>
            <a:graphicFrameLocks noGrp="1"/>
          </p:cNvGraphicFramePr>
          <p:nvPr>
            <p:extLst>
              <p:ext uri="{D42A27DB-BD31-4B8C-83A1-F6EECF244321}">
                <p14:modId xmlns:p14="http://schemas.microsoft.com/office/powerpoint/2010/main" val="2656008895"/>
              </p:ext>
            </p:extLst>
          </p:nvPr>
        </p:nvGraphicFramePr>
        <p:xfrm>
          <a:off x="525463" y="2878138"/>
          <a:ext cx="8285165" cy="2573448"/>
        </p:xfrm>
        <a:graphic>
          <a:graphicData uri="http://schemas.openxmlformats.org/drawingml/2006/table">
            <a:tbl>
              <a:tblPr firstRow="1" bandRow="1">
                <a:tableStyleId>{E8034E78-7F5D-4C2E-B375-FC64B27BC917}</a:tableStyleId>
              </a:tblPr>
              <a:tblGrid>
                <a:gridCol w="1582357"/>
                <a:gridCol w="957544"/>
                <a:gridCol w="957544"/>
                <a:gridCol w="957544"/>
                <a:gridCol w="957544"/>
                <a:gridCol w="957544"/>
                <a:gridCol w="957544"/>
                <a:gridCol w="957544"/>
              </a:tblGrid>
              <a:tr h="472392">
                <a:tc>
                  <a:txBody>
                    <a:bodyPr/>
                    <a:lstStyle/>
                    <a:p>
                      <a:pPr marL="0" algn="ctr"/>
                      <a:endParaRPr lang="en-US" sz="2500" dirty="0">
                        <a:latin typeface="+mj-lt"/>
                        <a:cs typeface="!PaulMaul"/>
                      </a:endParaRPr>
                    </a:p>
                  </a:txBody>
                  <a:tcPr marL="91437" marR="91437" marT="45715" marB="45715"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5" marB="45715"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8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Executive Managers</a:t>
                      </a:r>
                      <a:endParaRPr lang="en-US" sz="12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8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Program and</a:t>
                      </a:r>
                      <a:r>
                        <a:rPr lang="en-US" sz="1200" b="1" baseline="0" dirty="0" smtClean="0">
                          <a:solidFill>
                            <a:srgbClr val="666869"/>
                          </a:solidFill>
                          <a:latin typeface="Arial" pitchFamily="34" charset="0"/>
                          <a:cs typeface="Arial" pitchFamily="34" charset="0"/>
                        </a:rPr>
                        <a:t> Project Managers</a:t>
                      </a:r>
                      <a:endParaRPr lang="en-US" sz="12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Architects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Implementers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pSp>
        <p:nvGrpSpPr>
          <p:cNvPr id="31" name="Group 19"/>
          <p:cNvGrpSpPr>
            <a:grpSpLocks/>
          </p:cNvGrpSpPr>
          <p:nvPr/>
        </p:nvGrpSpPr>
        <p:grpSpPr bwMode="auto">
          <a:xfrm>
            <a:off x="3668713" y="5599113"/>
            <a:ext cx="5114925" cy="327025"/>
            <a:chOff x="2801199" y="3820583"/>
            <a:chExt cx="5115141" cy="328084"/>
          </a:xfrm>
        </p:grpSpPr>
        <p:sp>
          <p:nvSpPr>
            <p:cNvPr id="32" name="Oval 31"/>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Oval 32"/>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 name="TextBox 33"/>
            <p:cNvSpPr txBox="1"/>
            <p:nvPr/>
          </p:nvSpPr>
          <p:spPr>
            <a:xfrm>
              <a:off x="3069497" y="3820583"/>
              <a:ext cx="1735211" cy="328084"/>
            </a:xfrm>
            <a:prstGeom prst="rect">
              <a:avLst/>
            </a:prstGeom>
          </p:spPr>
          <p:txBody>
            <a:bodyPr wrap="none">
              <a:normAutofit lnSpcReduction="10000"/>
            </a:bodyPr>
            <a:lstStyle/>
            <a:p>
              <a:pPr>
                <a:defRPr/>
              </a:pPr>
              <a:r>
                <a:rPr lang="en-US" sz="1600" dirty="0">
                  <a:solidFill>
                    <a:schemeClr val="tx1">
                      <a:lumMod val="75000"/>
                    </a:schemeClr>
                  </a:solidFill>
                  <a:latin typeface="Arial"/>
                  <a:cs typeface="Arial"/>
                </a:rPr>
                <a:t>= Required</a:t>
              </a:r>
            </a:p>
          </p:txBody>
        </p:sp>
        <p:sp>
          <p:nvSpPr>
            <p:cNvPr id="35" name="TextBox 34"/>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86868"/>
                  </a:solidFill>
                  <a:latin typeface="Arial"/>
                  <a:cs typeface="Arial"/>
                </a:rPr>
                <a:t>= Optional depending on role</a:t>
              </a:r>
            </a:p>
          </p:txBody>
        </p:sp>
      </p:grpSp>
      <p:sp>
        <p:nvSpPr>
          <p:cNvPr id="36" name="Oval 35"/>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a:spLocks noChangeAspect="1"/>
          </p:cNvSpPr>
          <p:nvPr/>
        </p:nvSpPr>
        <p:spPr>
          <a:xfrm>
            <a:off x="2420197"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a:spLocks noChangeAspect="1"/>
          </p:cNvSpPr>
          <p:nvPr/>
        </p:nvSpPr>
        <p:spPr>
          <a:xfrm>
            <a:off x="340486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a:spLocks noChangeAspect="1"/>
          </p:cNvSpPr>
          <p:nvPr/>
        </p:nvSpPr>
        <p:spPr>
          <a:xfrm>
            <a:off x="340486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Oval 40"/>
          <p:cNvSpPr>
            <a:spLocks noChangeAspect="1"/>
          </p:cNvSpPr>
          <p:nvPr/>
        </p:nvSpPr>
        <p:spPr>
          <a:xfrm>
            <a:off x="4346588"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a:spLocks noChangeAspect="1"/>
          </p:cNvSpPr>
          <p:nvPr/>
        </p:nvSpPr>
        <p:spPr>
          <a:xfrm>
            <a:off x="531494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a:spLocks noChangeAspect="1"/>
          </p:cNvSpPr>
          <p:nvPr/>
        </p:nvSpPr>
        <p:spPr>
          <a:xfrm>
            <a:off x="531494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Oval 43"/>
          <p:cNvSpPr>
            <a:spLocks noChangeAspect="1"/>
          </p:cNvSpPr>
          <p:nvPr/>
        </p:nvSpPr>
        <p:spPr>
          <a:xfrm>
            <a:off x="625887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a:spLocks noChangeAspect="1"/>
          </p:cNvSpPr>
          <p:nvPr/>
        </p:nvSpPr>
        <p:spPr>
          <a:xfrm>
            <a:off x="724439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a:spLocks noChangeAspect="1"/>
          </p:cNvSpPr>
          <p:nvPr/>
        </p:nvSpPr>
        <p:spPr>
          <a:xfrm>
            <a:off x="821975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a:spLocks noChangeAspect="1"/>
          </p:cNvSpPr>
          <p:nvPr/>
        </p:nvSpPr>
        <p:spPr>
          <a:xfrm>
            <a:off x="8219756" y="454767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a:spLocks noChangeAspect="1"/>
          </p:cNvSpPr>
          <p:nvPr/>
        </p:nvSpPr>
        <p:spPr>
          <a:xfrm>
            <a:off x="8212328" y="402970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a:xfrm>
            <a:off x="524293" y="1316772"/>
            <a:ext cx="1314668" cy="131466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800" b="1" i="1" dirty="0">
              <a:latin typeface="Georgia"/>
              <a:cs typeface="Georgia"/>
            </a:endParaRPr>
          </a:p>
        </p:txBody>
      </p:sp>
      <p:pic>
        <p:nvPicPr>
          <p:cNvPr id="50" name="Picture 49"/>
          <p:cNvPicPr>
            <a:picLocks noChangeAspect="1"/>
          </p:cNvPicPr>
          <p:nvPr/>
        </p:nvPicPr>
        <p:blipFill>
          <a:blip r:embed="rId3"/>
          <a:stretch>
            <a:fillRect/>
          </a:stretch>
        </p:blipFill>
        <p:spPr>
          <a:xfrm>
            <a:off x="812800" y="1610682"/>
            <a:ext cx="741680" cy="724630"/>
          </a:xfrm>
          <a:prstGeom prst="rect">
            <a:avLst/>
          </a:prstGeom>
        </p:spPr>
      </p:pic>
      <p:sp>
        <p:nvSpPr>
          <p:cNvPr id="74" name="Oval 73"/>
          <p:cNvSpPr>
            <a:spLocks noChangeAspect="1"/>
          </p:cNvSpPr>
          <p:nvPr/>
        </p:nvSpPr>
        <p:spPr>
          <a:xfrm>
            <a:off x="2420197"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 name="Oval 74"/>
          <p:cNvSpPr>
            <a:spLocks noChangeAspect="1"/>
          </p:cNvSpPr>
          <p:nvPr/>
        </p:nvSpPr>
        <p:spPr>
          <a:xfrm>
            <a:off x="2420197"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6" name="Group 75"/>
          <p:cNvGrpSpPr/>
          <p:nvPr/>
        </p:nvGrpSpPr>
        <p:grpSpPr>
          <a:xfrm>
            <a:off x="7407343" y="730894"/>
            <a:ext cx="1235427" cy="143483"/>
            <a:chOff x="3462929" y="4029126"/>
            <a:chExt cx="1696889" cy="197077"/>
          </a:xfrm>
        </p:grpSpPr>
        <p:cxnSp>
          <p:nvCxnSpPr>
            <p:cNvPr id="77" name="Straight Connector 76"/>
            <p:cNvCxnSpPr>
              <a:endCxn id="8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1" name="Oval 50"/>
          <p:cNvSpPr>
            <a:spLocks noChangeAspect="1"/>
          </p:cNvSpPr>
          <p:nvPr/>
        </p:nvSpPr>
        <p:spPr>
          <a:xfrm>
            <a:off x="3366961" y="402228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4872118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hangingPunct="1">
              <a:defRPr/>
            </a:pPr>
            <a:r>
              <a:rPr lang="en-US" dirty="0" smtClean="0"/>
              <a:t>End of course</a:t>
            </a:r>
            <a:endParaRPr lang="en-US" dirty="0"/>
          </a:p>
        </p:txBody>
      </p:sp>
      <p:grpSp>
        <p:nvGrpSpPr>
          <p:cNvPr id="7" name="Group 6"/>
          <p:cNvGrpSpPr/>
          <p:nvPr/>
        </p:nvGrpSpPr>
        <p:grpSpPr>
          <a:xfrm>
            <a:off x="1930400" y="2606675"/>
            <a:ext cx="5364480" cy="1003300"/>
            <a:chOff x="762000" y="2606675"/>
            <a:chExt cx="7831138" cy="1003300"/>
          </a:xfrm>
        </p:grpSpPr>
        <p:cxnSp>
          <p:nvCxnSpPr>
            <p:cNvPr id="4" name="Straight Connector 3"/>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6" name="Slide Number Placeholder 5"/>
          <p:cNvSpPr>
            <a:spLocks noGrp="1"/>
          </p:cNvSpPr>
          <p:nvPr>
            <p:ph type="sldNum" sz="quarter" idx="12"/>
          </p:nvPr>
        </p:nvSpPr>
        <p:spPr/>
        <p:txBody>
          <a:bodyPr/>
          <a:lstStyle/>
          <a:p>
            <a:fld id="{28F58EE9-9E0B-4342-937B-49388987DDAD}" type="slidenum">
              <a:rPr lang="en-US" smtClean="0"/>
              <a:t>85</a:t>
            </a:fld>
            <a:endParaRPr lang="en-US" dirty="0"/>
          </a:p>
        </p:txBody>
      </p:sp>
      <p:grpSp>
        <p:nvGrpSpPr>
          <p:cNvPr id="17" name="Group 16"/>
          <p:cNvGrpSpPr/>
          <p:nvPr/>
        </p:nvGrpSpPr>
        <p:grpSpPr>
          <a:xfrm>
            <a:off x="7343000" y="295879"/>
            <a:ext cx="1736872" cy="773588"/>
            <a:chOff x="7343000" y="295879"/>
            <a:chExt cx="1736872" cy="773588"/>
          </a:xfrm>
        </p:grpSpPr>
        <p:grpSp>
          <p:nvGrpSpPr>
            <p:cNvPr id="18" name="Group 17"/>
            <p:cNvGrpSpPr/>
            <p:nvPr/>
          </p:nvGrpSpPr>
          <p:grpSpPr>
            <a:xfrm>
              <a:off x="7508041" y="616679"/>
              <a:ext cx="1381637" cy="160464"/>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TextBox 18"/>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20" name="TextBox 19"/>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100% complete</a:t>
              </a:r>
            </a:p>
          </p:txBody>
        </p:sp>
      </p:grpSp>
    </p:spTree>
    <p:extLst>
      <p:ext uri="{BB962C8B-B14F-4D97-AF65-F5344CB8AC3E}">
        <p14:creationId xmlns:p14="http://schemas.microsoft.com/office/powerpoint/2010/main" val="17086399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txBox="1">
            <a:spLocks/>
          </p:cNvSpPr>
          <p:nvPr/>
        </p:nvSpPr>
        <p:spPr>
          <a:xfrm>
            <a:off x="3546442" y="6371822"/>
            <a:ext cx="2133600" cy="365125"/>
          </a:xfrm>
          <a:prstGeom prst="rect">
            <a:avLst/>
          </a:prstGeom>
        </p:spPr>
        <p:txBody>
          <a:bodyPr/>
          <a:lstStyle/>
          <a:p>
            <a:pPr algn="ctr">
              <a:defRPr/>
            </a:pPr>
            <a:fld id="{DE814A3B-586F-6741-A578-6A3C03C31D10}" type="slidenum">
              <a:rPr lang="en-US" sz="1100" smtClean="0">
                <a:solidFill>
                  <a:srgbClr val="1F497D"/>
                </a:solidFill>
              </a:rPr>
              <a:pPr algn="ctr">
                <a:defRPr/>
              </a:pPr>
              <a:t>9</a:t>
            </a:fld>
            <a:endParaRPr lang="en-US" sz="1100" dirty="0">
              <a:solidFill>
                <a:srgbClr val="1F497D"/>
              </a:solidFill>
            </a:endParaRPr>
          </a:p>
        </p:txBody>
      </p:sp>
      <p:sp>
        <p:nvSpPr>
          <p:cNvPr id="2" name="Title 1"/>
          <p:cNvSpPr>
            <a:spLocks noGrp="1"/>
          </p:cNvSpPr>
          <p:nvPr>
            <p:ph type="title"/>
          </p:nvPr>
        </p:nvSpPr>
        <p:spPr/>
        <p:txBody>
          <a:bodyPr>
            <a:normAutofit/>
          </a:bodyPr>
          <a:lstStyle/>
          <a:p>
            <a:r>
              <a:rPr lang="en-US"/>
              <a:t>The IEPD Artifacts</a:t>
            </a:r>
          </a:p>
        </p:txBody>
      </p:sp>
      <p:sp>
        <p:nvSpPr>
          <p:cNvPr id="4" name="Slide Number Placeholder 3"/>
          <p:cNvSpPr>
            <a:spLocks noGrp="1"/>
          </p:cNvSpPr>
          <p:nvPr>
            <p:ph type="sldNum" sz="quarter" idx="4"/>
          </p:nvPr>
        </p:nvSpPr>
        <p:spPr/>
        <p:txBody>
          <a:bodyPr/>
          <a:lstStyle/>
          <a:p>
            <a:fld id="{6E6030FC-FB78-5E4D-92EA-5D9433591EA9}" type="slidenum">
              <a:rPr lang="en-US" smtClean="0"/>
              <a:pPr/>
              <a:t>9</a:t>
            </a:fld>
            <a:endParaRPr lang="en-US" dirty="0"/>
          </a:p>
        </p:txBody>
      </p: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2" name="Picture 31" descr="IEPD color bars_short.png"/>
          <p:cNvPicPr>
            <a:picLocks noChangeAspect="1"/>
          </p:cNvPicPr>
          <p:nvPr/>
        </p:nvPicPr>
        <p:blipFill>
          <a:blip r:embed="rId3" cstate="print"/>
          <a:stretch>
            <a:fillRect/>
          </a:stretch>
        </p:blipFill>
        <p:spPr>
          <a:xfrm>
            <a:off x="527650" y="1020567"/>
            <a:ext cx="6722943" cy="4949622"/>
          </a:xfrm>
          <a:prstGeom prst="rect">
            <a:avLst/>
          </a:prstGeom>
        </p:spPr>
      </p:pic>
      <p:sp>
        <p:nvSpPr>
          <p:cNvPr id="33" name="Text Placeholder 4"/>
          <p:cNvSpPr txBox="1">
            <a:spLocks/>
          </p:cNvSpPr>
          <p:nvPr/>
        </p:nvSpPr>
        <p:spPr>
          <a:xfrm>
            <a:off x="7250594" y="1279071"/>
            <a:ext cx="1770576" cy="4762500"/>
          </a:xfrm>
          <a:prstGeom prst="rect">
            <a:avLst/>
          </a:prstGeom>
        </p:spPr>
        <p:txBody>
          <a:bodyPr vert="horz" lIns="91440" tIns="45720" rIns="91440" bIns="45720" rtlCol="0" anchor="t">
            <a:noAutofit/>
          </a:bodyPr>
          <a:lstStyle/>
          <a:p>
            <a:pPr marL="0" lvl="1">
              <a:defRPr/>
            </a:pPr>
            <a:r>
              <a:rPr lang="en-US" sz="1500" dirty="0">
                <a:solidFill>
                  <a:srgbClr val="646769"/>
                </a:solidFill>
                <a:latin typeface="Arial" charset="0"/>
                <a:cs typeface="Arial" charset="0"/>
              </a:rPr>
              <a:t>IEPDs contain </a:t>
            </a:r>
            <a:r>
              <a:rPr lang="en-US" sz="1500" dirty="0" smtClean="0">
                <a:solidFill>
                  <a:srgbClr val="646769"/>
                </a:solidFill>
                <a:latin typeface="Arial" charset="0"/>
                <a:cs typeface="Arial" charset="0"/>
              </a:rPr>
              <a:t>both required and recommended artifacts</a:t>
            </a:r>
            <a:endParaRPr lang="en-US" sz="1500" dirty="0">
              <a:solidFill>
                <a:srgbClr val="646769"/>
              </a:solidFill>
              <a:latin typeface="Arial" charset="0"/>
              <a:cs typeface="Arial" charset="0"/>
            </a:endParaRPr>
          </a:p>
          <a:p>
            <a:pPr marL="0" lvl="1">
              <a:defRPr/>
            </a:pPr>
            <a:endParaRPr lang="en-US" sz="1500" dirty="0">
              <a:solidFill>
                <a:srgbClr val="646769"/>
              </a:solidFill>
              <a:latin typeface="Arial" charset="0"/>
              <a:cs typeface="Arial" charset="0"/>
            </a:endParaRPr>
          </a:p>
          <a:p>
            <a:pPr marL="0" lvl="1">
              <a:defRPr/>
            </a:pPr>
            <a:r>
              <a:rPr lang="en-US" sz="1500" dirty="0" smtClean="0">
                <a:solidFill>
                  <a:srgbClr val="646769"/>
                </a:solidFill>
                <a:latin typeface="Arial" charset="0"/>
                <a:cs typeface="Arial" charset="0"/>
              </a:rPr>
              <a:t>Required:</a:t>
            </a:r>
            <a:r>
              <a:rPr lang="en-US" sz="1500" b="1" dirty="0" smtClean="0">
                <a:solidFill>
                  <a:srgbClr val="646769"/>
                </a:solidFill>
                <a:latin typeface="Arial" charset="0"/>
                <a:cs typeface="Arial" charset="0"/>
              </a:rPr>
              <a:t> </a:t>
            </a:r>
            <a:endParaRPr lang="en-US" sz="1500" b="1" dirty="0">
              <a:solidFill>
                <a:srgbClr val="646769"/>
              </a:solidFill>
              <a:latin typeface="Arial" charset="0"/>
              <a:cs typeface="Arial" charset="0"/>
            </a:endParaRPr>
          </a:p>
          <a:p>
            <a:pPr marL="0" lvl="1">
              <a:defRPr/>
            </a:pPr>
            <a:r>
              <a:rPr lang="en-US" sz="1500" b="1" dirty="0" smtClean="0">
                <a:solidFill>
                  <a:srgbClr val="1C609F"/>
                </a:solidFill>
                <a:latin typeface="Arial" charset="0"/>
                <a:cs typeface="Arial" charset="0"/>
              </a:rPr>
              <a:t>Bold and Blue</a:t>
            </a:r>
            <a:endParaRPr lang="en-US" sz="1500" b="1" dirty="0">
              <a:solidFill>
                <a:srgbClr val="1C609F"/>
              </a:solidFill>
              <a:latin typeface="Arial" charset="0"/>
              <a:cs typeface="Arial" charset="0"/>
            </a:endParaRPr>
          </a:p>
          <a:p>
            <a:pPr marL="0" lvl="1">
              <a:defRPr/>
            </a:pPr>
            <a:endParaRPr lang="en-US" sz="1500" dirty="0" smtClean="0">
              <a:solidFill>
                <a:schemeClr val="accent5">
                  <a:lumMod val="50000"/>
                </a:schemeClr>
              </a:solidFill>
              <a:latin typeface="Arial" charset="0"/>
              <a:cs typeface="Arial" charset="0"/>
            </a:endParaRPr>
          </a:p>
          <a:p>
            <a:pPr marL="0" lvl="1">
              <a:defRPr/>
            </a:pPr>
            <a:r>
              <a:rPr lang="en-US" sz="1500" dirty="0" smtClean="0">
                <a:solidFill>
                  <a:srgbClr val="646769"/>
                </a:solidFill>
                <a:latin typeface="Arial" charset="0"/>
                <a:cs typeface="Arial" charset="0"/>
              </a:rPr>
              <a:t>Recommended:</a:t>
            </a:r>
          </a:p>
          <a:p>
            <a:pPr marL="0" lvl="1">
              <a:defRPr/>
            </a:pPr>
            <a:r>
              <a:rPr lang="en-US" sz="1500" dirty="0" smtClean="0">
                <a:solidFill>
                  <a:srgbClr val="646769"/>
                </a:solidFill>
                <a:latin typeface="Arial" charset="0"/>
                <a:cs typeface="Arial" charset="0"/>
              </a:rPr>
              <a:t>Plain</a:t>
            </a:r>
            <a:endParaRPr lang="en-US" sz="1500" dirty="0">
              <a:solidFill>
                <a:srgbClr val="646769"/>
              </a:solidFill>
              <a:latin typeface="Arial" charset="0"/>
              <a:cs typeface="Arial" charset="0"/>
            </a:endParaRPr>
          </a:p>
          <a:p>
            <a:pPr marL="0" lvl="1">
              <a:defRPr/>
            </a:pPr>
            <a:endParaRPr lang="en-US" sz="1500" dirty="0">
              <a:solidFill>
                <a:srgbClr val="646769"/>
              </a:solidFill>
              <a:latin typeface="Arial" charset="0"/>
              <a:cs typeface="Arial" charset="0"/>
            </a:endParaRPr>
          </a:p>
          <a:p>
            <a:pPr marL="0" lvl="1" defTabSz="457200">
              <a:defRPr/>
            </a:pPr>
            <a:r>
              <a:rPr lang="en-US" sz="1400" dirty="0">
                <a:solidFill>
                  <a:srgbClr val="454545"/>
                </a:solidFill>
                <a:ea typeface="+mn-ea"/>
                <a:cs typeface="Arial" charset="0"/>
              </a:rPr>
              <a:t>Note: </a:t>
            </a:r>
          </a:p>
          <a:p>
            <a:pPr marL="0" lvl="1" defTabSz="457200">
              <a:defRPr/>
            </a:pPr>
            <a:r>
              <a:rPr lang="en-US" sz="1400" dirty="0">
                <a:solidFill>
                  <a:srgbClr val="454545"/>
                </a:solidFill>
                <a:ea typeface="+mn-ea"/>
                <a:cs typeface="Arial" charset="0"/>
              </a:rPr>
              <a:t>Best practices for most organizations include many of the artifacts listed here.</a:t>
            </a:r>
          </a:p>
          <a:p>
            <a:pPr marL="0" lvl="1" defTabSz="457200">
              <a:defRPr/>
            </a:pPr>
            <a:r>
              <a:rPr lang="en-US" sz="1400" dirty="0">
                <a:solidFill>
                  <a:srgbClr val="454545"/>
                </a:solidFill>
                <a:ea typeface="+mn-ea"/>
                <a:cs typeface="Arial" charset="0"/>
              </a:rPr>
              <a:t>Please review Model Package Description (MPD) </a:t>
            </a:r>
            <a:r>
              <a:rPr lang="en-US" sz="1400" dirty="0" smtClean="0">
                <a:solidFill>
                  <a:srgbClr val="454545"/>
                </a:solidFill>
                <a:ea typeface="+mn-ea"/>
                <a:cs typeface="Arial" charset="0"/>
              </a:rPr>
              <a:t>specifications for </a:t>
            </a:r>
            <a:r>
              <a:rPr lang="en-US" sz="1400" dirty="0">
                <a:solidFill>
                  <a:srgbClr val="454545"/>
                </a:solidFill>
                <a:ea typeface="+mn-ea"/>
                <a:cs typeface="Arial" charset="0"/>
              </a:rPr>
              <a:t>more </a:t>
            </a:r>
            <a:r>
              <a:rPr lang="en-US" sz="1400" dirty="0" smtClean="0">
                <a:solidFill>
                  <a:srgbClr val="454545"/>
                </a:solidFill>
                <a:ea typeface="+mn-ea"/>
                <a:cs typeface="Arial" charset="0"/>
              </a:rPr>
              <a:t>information.</a:t>
            </a:r>
            <a:endParaRPr lang="en-US" sz="1400" dirty="0">
              <a:solidFill>
                <a:srgbClr val="454545"/>
              </a:solidFill>
              <a:ea typeface="+mn-ea"/>
              <a:cs typeface="Arial" charset="0"/>
            </a:endParaRPr>
          </a:p>
          <a:p>
            <a:pPr marL="0" lvl="1">
              <a:defRPr/>
            </a:pPr>
            <a:endParaRPr lang="en-US" sz="1500" dirty="0">
              <a:solidFill>
                <a:srgbClr val="646769"/>
              </a:solidFill>
              <a:latin typeface="Arial" charset="0"/>
              <a:cs typeface="Arial" charset="0"/>
            </a:endParaRPr>
          </a:p>
        </p:txBody>
      </p:sp>
      <p:sp>
        <p:nvSpPr>
          <p:cNvPr id="34" name="TextBox 33"/>
          <p:cNvSpPr txBox="1"/>
          <p:nvPr/>
        </p:nvSpPr>
        <p:spPr>
          <a:xfrm>
            <a:off x="2754553" y="1062503"/>
            <a:ext cx="3086689" cy="692497"/>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Processes Diagrams</a:t>
            </a:r>
          </a:p>
          <a:p>
            <a:pPr indent="137160" fontAlgn="auto">
              <a:spcBef>
                <a:spcPts val="0"/>
              </a:spcBef>
              <a:spcAft>
                <a:spcPts val="0"/>
              </a:spcAft>
              <a:buFont typeface="Arial" pitchFamily="34" charset="0"/>
              <a:buChar char="•"/>
              <a:defRPr/>
            </a:pPr>
            <a:r>
              <a:rPr lang="en-US" sz="1300" dirty="0" smtClean="0">
                <a:solidFill>
                  <a:srgbClr val="646769"/>
                </a:solidFill>
                <a:cs typeface="Arial" pitchFamily="34" charset="0"/>
              </a:rPr>
              <a:t>Use Case Diagrams</a:t>
            </a:r>
          </a:p>
          <a:p>
            <a:pPr indent="137160" fontAlgn="auto">
              <a:spcBef>
                <a:spcPts val="0"/>
              </a:spcBef>
              <a:spcAft>
                <a:spcPts val="0"/>
              </a:spcAft>
              <a:buFont typeface="Arial" pitchFamily="34" charset="0"/>
              <a:buChar char="•"/>
              <a:defRPr/>
            </a:pPr>
            <a:r>
              <a:rPr lang="en-US" sz="1300" dirty="0" smtClean="0">
                <a:solidFill>
                  <a:srgbClr val="646769"/>
                </a:solidFill>
                <a:cs typeface="Arial" pitchFamily="34" charset="0"/>
              </a:rPr>
              <a:t>Sequence Diagrams</a:t>
            </a:r>
          </a:p>
        </p:txBody>
      </p:sp>
      <p:sp>
        <p:nvSpPr>
          <p:cNvPr id="45" name="TextBox 44"/>
          <p:cNvSpPr txBox="1"/>
          <p:nvPr/>
        </p:nvSpPr>
        <p:spPr>
          <a:xfrm>
            <a:off x="2754553" y="1998323"/>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Rules</a:t>
            </a:r>
          </a:p>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Requirements</a:t>
            </a:r>
            <a:endParaRPr lang="en-US" sz="1300" dirty="0">
              <a:solidFill>
                <a:srgbClr val="646769"/>
              </a:solidFill>
              <a:cs typeface="Arial" pitchFamily="34" charset="0"/>
            </a:endParaRPr>
          </a:p>
        </p:txBody>
      </p:sp>
      <p:sp>
        <p:nvSpPr>
          <p:cNvPr id="46" name="TextBox 45"/>
          <p:cNvSpPr txBox="1"/>
          <p:nvPr/>
        </p:nvSpPr>
        <p:spPr>
          <a:xfrm>
            <a:off x="2754553" y="2813007"/>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Exchange Content Model</a:t>
            </a:r>
          </a:p>
          <a:p>
            <a:pPr indent="137160" fontAlgn="auto">
              <a:spcBef>
                <a:spcPts val="0"/>
              </a:spcBef>
              <a:spcAft>
                <a:spcPts val="0"/>
              </a:spcAft>
              <a:buFont typeface="Arial"/>
              <a:buChar char="•"/>
              <a:defRPr/>
            </a:pPr>
            <a:r>
              <a:rPr lang="en-US" sz="1300" dirty="0" smtClean="0">
                <a:solidFill>
                  <a:srgbClr val="646769"/>
                </a:solidFill>
                <a:cs typeface="Arial" pitchFamily="34" charset="0"/>
              </a:rPr>
              <a:t>Mapping Document</a:t>
            </a:r>
            <a:endParaRPr lang="en-US" sz="1300" dirty="0">
              <a:solidFill>
                <a:srgbClr val="646769"/>
              </a:solidFill>
              <a:cs typeface="Arial" pitchFamily="34" charset="0"/>
            </a:endParaRPr>
          </a:p>
        </p:txBody>
      </p:sp>
      <p:sp>
        <p:nvSpPr>
          <p:cNvPr id="47" name="TextBox 46"/>
          <p:cNvSpPr txBox="1"/>
          <p:nvPr/>
        </p:nvSpPr>
        <p:spPr>
          <a:xfrm>
            <a:off x="2744785" y="3580084"/>
            <a:ext cx="2051534" cy="646331"/>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b="1" dirty="0" smtClean="0">
                <a:solidFill>
                  <a:schemeClr val="tx2"/>
                </a:solidFill>
                <a:cs typeface="Arial" pitchFamily="34" charset="0"/>
              </a:rPr>
              <a:t>Subset Schema</a:t>
            </a:r>
          </a:p>
          <a:p>
            <a:pPr indent="137160" fontAlgn="auto">
              <a:spcBef>
                <a:spcPts val="0"/>
              </a:spcBef>
              <a:spcAft>
                <a:spcPts val="0"/>
              </a:spcAft>
              <a:buFont typeface="Arial" pitchFamily="34" charset="0"/>
              <a:buChar char="•"/>
              <a:defRPr/>
            </a:pPr>
            <a:r>
              <a:rPr lang="en-US" sz="1200" b="1" dirty="0" smtClean="0">
                <a:solidFill>
                  <a:schemeClr val="tx2"/>
                </a:solidFill>
                <a:cs typeface="Arial" pitchFamily="34" charset="0"/>
              </a:rPr>
              <a:t>Exchange Schema</a:t>
            </a:r>
          </a:p>
          <a:p>
            <a:pPr indent="137160" fontAlgn="auto">
              <a:spcBef>
                <a:spcPts val="0"/>
              </a:spcBef>
              <a:spcAft>
                <a:spcPts val="0"/>
              </a:spcAft>
              <a:buFont typeface="Arial" pitchFamily="34" charset="0"/>
              <a:buChar char="•"/>
              <a:defRPr/>
            </a:pPr>
            <a:r>
              <a:rPr lang="en-US" sz="1200" dirty="0" err="1" smtClean="0">
                <a:solidFill>
                  <a:srgbClr val="646769"/>
                </a:solidFill>
                <a:cs typeface="Arial" pitchFamily="34" charset="0"/>
              </a:rPr>
              <a:t>Wantlist</a:t>
            </a:r>
            <a:endParaRPr lang="en-US" sz="1200" dirty="0" smtClean="0">
              <a:solidFill>
                <a:srgbClr val="646769"/>
              </a:solidFill>
              <a:cs typeface="Arial" pitchFamily="34" charset="0"/>
            </a:endParaRPr>
          </a:p>
        </p:txBody>
      </p:sp>
      <p:sp>
        <p:nvSpPr>
          <p:cNvPr id="48" name="TextBox 47"/>
          <p:cNvSpPr txBox="1"/>
          <p:nvPr/>
        </p:nvSpPr>
        <p:spPr>
          <a:xfrm>
            <a:off x="4570220" y="3489374"/>
            <a:ext cx="2051534" cy="830997"/>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Constraint Schema</a:t>
            </a:r>
          </a:p>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Extension Schema</a:t>
            </a:r>
          </a:p>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Reference Schema</a:t>
            </a:r>
          </a:p>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XML </a:t>
            </a:r>
            <a:r>
              <a:rPr lang="en-US" sz="1200" dirty="0" err="1">
                <a:solidFill>
                  <a:srgbClr val="646769"/>
                </a:solidFill>
                <a:cs typeface="Arial" pitchFamily="34" charset="0"/>
              </a:rPr>
              <a:t>Stylesheets</a:t>
            </a:r>
            <a:endParaRPr lang="en-US" sz="1200" dirty="0">
              <a:solidFill>
                <a:srgbClr val="646769"/>
              </a:solidFill>
              <a:cs typeface="Arial" pitchFamily="34" charset="0"/>
            </a:endParaRPr>
          </a:p>
        </p:txBody>
      </p:sp>
      <p:sp>
        <p:nvSpPr>
          <p:cNvPr id="49" name="TextBox 48"/>
          <p:cNvSpPr txBox="1"/>
          <p:nvPr/>
        </p:nvSpPr>
        <p:spPr>
          <a:xfrm>
            <a:off x="2744785" y="4489185"/>
            <a:ext cx="2051534" cy="492443"/>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300" b="1" dirty="0" smtClean="0">
                <a:solidFill>
                  <a:srgbClr val="1F497D"/>
                </a:solidFill>
                <a:cs typeface="Arial" pitchFamily="34" charset="0"/>
              </a:rPr>
              <a:t>Master Document</a:t>
            </a:r>
          </a:p>
          <a:p>
            <a:pPr indent="137160" fontAlgn="auto">
              <a:spcBef>
                <a:spcPts val="0"/>
              </a:spcBef>
              <a:spcAft>
                <a:spcPts val="0"/>
              </a:spcAft>
              <a:buFont typeface="Arial" pitchFamily="34" charset="0"/>
              <a:buChar char="•"/>
              <a:defRPr/>
            </a:pPr>
            <a:r>
              <a:rPr lang="en-US" sz="1300" b="1" dirty="0" smtClean="0">
                <a:solidFill>
                  <a:srgbClr val="1F497D"/>
                </a:solidFill>
                <a:cs typeface="Arial" pitchFamily="34" charset="0"/>
              </a:rPr>
              <a:t>Catalog</a:t>
            </a:r>
          </a:p>
        </p:txBody>
      </p:sp>
      <p:sp>
        <p:nvSpPr>
          <p:cNvPr id="50" name="TextBox 49"/>
          <p:cNvSpPr txBox="1"/>
          <p:nvPr/>
        </p:nvSpPr>
        <p:spPr>
          <a:xfrm>
            <a:off x="4572941" y="4491011"/>
            <a:ext cx="240550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b="1" dirty="0" smtClean="0">
                <a:solidFill>
                  <a:srgbClr val="1F497D"/>
                </a:solidFill>
                <a:cs typeface="Arial" pitchFamily="34" charset="0"/>
              </a:rPr>
              <a:t>Change Log</a:t>
            </a:r>
          </a:p>
          <a:p>
            <a:pPr indent="-137160" fontAlgn="auto">
              <a:spcBef>
                <a:spcPts val="0"/>
              </a:spcBef>
              <a:spcAft>
                <a:spcPts val="0"/>
              </a:spcAft>
              <a:buFont typeface="Arial"/>
              <a:buChar char="•"/>
              <a:defRPr/>
            </a:pPr>
            <a:r>
              <a:rPr lang="en-US" sz="1300" b="1" dirty="0" smtClean="0">
                <a:solidFill>
                  <a:srgbClr val="1F497D"/>
                </a:solidFill>
                <a:cs typeface="Arial" pitchFamily="34" charset="0"/>
              </a:rPr>
              <a:t>Sample XML Instances</a:t>
            </a:r>
          </a:p>
        </p:txBody>
      </p:sp>
      <p:sp>
        <p:nvSpPr>
          <p:cNvPr id="51" name="TextBox 50"/>
          <p:cNvSpPr txBox="1"/>
          <p:nvPr/>
        </p:nvSpPr>
        <p:spPr>
          <a:xfrm>
            <a:off x="2666633" y="5325857"/>
            <a:ext cx="3653684" cy="492443"/>
          </a:xfrm>
          <a:prstGeom prst="rect">
            <a:avLst/>
          </a:prstGeom>
          <a:noFill/>
        </p:spPr>
        <p:txBody>
          <a:bodyPr wrap="square" rtlCol="0">
            <a:spAutoFit/>
          </a:bodyPr>
          <a:lstStyle/>
          <a:p>
            <a:pPr marL="91440" indent="-91440" fontAlgn="auto">
              <a:spcBef>
                <a:spcPts val="0"/>
              </a:spcBef>
              <a:spcAft>
                <a:spcPts val="0"/>
              </a:spcAft>
              <a:defRPr/>
            </a:pPr>
            <a:r>
              <a:rPr lang="en-US" sz="1300" dirty="0" smtClean="0">
                <a:solidFill>
                  <a:srgbClr val="646769"/>
                </a:solidFill>
                <a:cs typeface="Arial" pitchFamily="34" charset="0"/>
              </a:rPr>
              <a:t>  No required artifacts. Publish the IEPD to </a:t>
            </a:r>
            <a:br>
              <a:rPr lang="en-US" sz="1300" dirty="0" smtClean="0">
                <a:solidFill>
                  <a:srgbClr val="646769"/>
                </a:solidFill>
                <a:cs typeface="Arial" pitchFamily="34" charset="0"/>
              </a:rPr>
            </a:br>
            <a:r>
              <a:rPr lang="en-US" sz="1300" dirty="0" smtClean="0">
                <a:solidFill>
                  <a:srgbClr val="646769"/>
                </a:solidFill>
                <a:cs typeface="Arial" pitchFamily="34" charset="0"/>
              </a:rPr>
              <a:t>a repository and implement the exchange</a:t>
            </a:r>
            <a:endParaRPr lang="en-US" sz="1300" dirty="0">
              <a:solidFill>
                <a:srgbClr val="646769"/>
              </a:solidFill>
              <a:cs typeface="Arial" pitchFamily="34" charset="0"/>
            </a:endParaRPr>
          </a:p>
        </p:txBody>
      </p:sp>
    </p:spTree>
    <p:extLst>
      <p:ext uri="{BB962C8B-B14F-4D97-AF65-F5344CB8AC3E}">
        <p14:creationId xmlns:p14="http://schemas.microsoft.com/office/powerpoint/2010/main" val="964087210"/>
      </p:ext>
    </p:extLst>
  </p:cSld>
  <p:clrMapOvr>
    <a:masterClrMapping/>
  </p:clrMapOvr>
</p:sld>
</file>

<file path=ppt/theme/theme1.xml><?xml version="1.0" encoding="utf-8"?>
<a:theme xmlns:a="http://schemas.openxmlformats.org/drawingml/2006/main" name="NIEM Training">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algn="l">
          <a:defRPr sz="1600" b="0" dirty="0" err="1" smtClean="0">
            <a:solidFill>
              <a:schemeClr val="tx1">
                <a:lumMod val="65000"/>
                <a:lumOff val="35000"/>
              </a:schemeClr>
            </a:solidFill>
            <a:latin typeface="Arial"/>
            <a:cs typeface="Arial"/>
          </a:defRPr>
        </a:defPPr>
      </a:lst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algn="l">
          <a:defRPr sz="1600" b="0" dirty="0" err="1" smtClean="0">
            <a:solidFill>
              <a:schemeClr val="tx1">
                <a:lumMod val="65000"/>
                <a:lumOff val="35000"/>
              </a:schemeClr>
            </a:solidFill>
            <a:latin typeface="Arial"/>
            <a:cs typeface="Aria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322D80-E043-4E10-92EB-BBB6FB4F640E}"/>
</file>

<file path=customXml/itemProps2.xml><?xml version="1.0" encoding="utf-8"?>
<ds:datastoreItem xmlns:ds="http://schemas.openxmlformats.org/officeDocument/2006/customXml" ds:itemID="{C3A31FFE-44BB-4700-A980-37F7C04B0BF9}"/>
</file>

<file path=customXml/itemProps3.xml><?xml version="1.0" encoding="utf-8"?>
<ds:datastoreItem xmlns:ds="http://schemas.openxmlformats.org/officeDocument/2006/customXml" ds:itemID="{9F3F345B-EB16-4D44-8930-6BC5412386EE}"/>
</file>

<file path=docProps/app.xml><?xml version="1.0" encoding="utf-8"?>
<Properties xmlns="http://schemas.openxmlformats.org/officeDocument/2006/extended-properties" xmlns:vt="http://schemas.openxmlformats.org/officeDocument/2006/docPropsVTypes">
  <TotalTime>0</TotalTime>
  <Words>6241</Words>
  <Application>Microsoft Macintosh PowerPoint</Application>
  <PresentationFormat>Letter Paper (8.5x11 in)</PresentationFormat>
  <Paragraphs>889</Paragraphs>
  <Slides>85</Slides>
  <Notes>85</Notes>
  <HiddenSlides>0</HiddenSlides>
  <MMClips>0</MMClips>
  <ScaleCrop>false</ScaleCrop>
  <HeadingPairs>
    <vt:vector size="4" baseType="variant">
      <vt:variant>
        <vt:lpstr>Theme</vt:lpstr>
      </vt:variant>
      <vt:variant>
        <vt:i4>3</vt:i4>
      </vt:variant>
      <vt:variant>
        <vt:lpstr>Slide Titles</vt:lpstr>
      </vt:variant>
      <vt:variant>
        <vt:i4>85</vt:i4>
      </vt:variant>
    </vt:vector>
  </HeadingPairs>
  <TitlesOfParts>
    <vt:vector size="88" baseType="lpstr">
      <vt:lpstr>NIEM Training</vt:lpstr>
      <vt:lpstr>Office Theme</vt:lpstr>
      <vt:lpstr>1_Office Theme</vt:lpstr>
      <vt:lpstr>NIEM 302</vt:lpstr>
      <vt:lpstr>Course Objectives</vt:lpstr>
      <vt:lpstr>Course Agenda</vt:lpstr>
      <vt:lpstr>Concept Refresh</vt:lpstr>
      <vt:lpstr>Module 1: Concept Refresh</vt:lpstr>
      <vt:lpstr>Concept Refresh</vt:lpstr>
      <vt:lpstr>Concept Refresh</vt:lpstr>
      <vt:lpstr>The IEPD lifecycle</vt:lpstr>
      <vt:lpstr>The IEPD Artifacts</vt:lpstr>
      <vt:lpstr>Maintain an Exchange</vt:lpstr>
      <vt:lpstr>Module 1 - Knowledge Check 1</vt:lpstr>
      <vt:lpstr>Module 1 - Knowledge Check 2</vt:lpstr>
      <vt:lpstr>Module 1 - summary</vt:lpstr>
      <vt:lpstr>Map &amp; Model</vt:lpstr>
      <vt:lpstr>2.1 Mapping Document</vt:lpstr>
      <vt:lpstr>Module 2: Map to NIEM</vt:lpstr>
      <vt:lpstr>Module 2.1: Mapping Document</vt:lpstr>
      <vt:lpstr>Mapping Documents in IEPD Development</vt:lpstr>
      <vt:lpstr>What is a Mapping Document?</vt:lpstr>
      <vt:lpstr>Mapping Document Example</vt:lpstr>
      <vt:lpstr>Source Data Columns</vt:lpstr>
      <vt:lpstr>NIEM Data Columns</vt:lpstr>
      <vt:lpstr>Mapping Column</vt:lpstr>
      <vt:lpstr>2.2 Mapping Process</vt:lpstr>
      <vt:lpstr>Module 2.2: The Mapping Process </vt:lpstr>
      <vt:lpstr>Mapping Process</vt:lpstr>
      <vt:lpstr>Setup a Mapping Document</vt:lpstr>
      <vt:lpstr>Mapping Transfer from Models</vt:lpstr>
      <vt:lpstr>Search and Map NIEM Elements</vt:lpstr>
      <vt:lpstr>NIEM Tools Catalog: Search &amp; Map</vt:lpstr>
      <vt:lpstr>Searching the Model</vt:lpstr>
      <vt:lpstr>Reuse of the NIEM Data Model </vt:lpstr>
      <vt:lpstr>Mapping Values</vt:lpstr>
      <vt:lpstr>Equivalent Match</vt:lpstr>
      <vt:lpstr>Partial Match</vt:lpstr>
      <vt:lpstr>Partial Match Types</vt:lpstr>
      <vt:lpstr>No Match</vt:lpstr>
      <vt:lpstr>Module 2 – Knowledge Check 1</vt:lpstr>
      <vt:lpstr>Module 2 – Knowledge Check 2</vt:lpstr>
      <vt:lpstr>Module 2 - Summary</vt:lpstr>
      <vt:lpstr>Build &amp; validate</vt:lpstr>
      <vt:lpstr>Create xml schemas &amp; artifacts</vt:lpstr>
      <vt:lpstr>Module 3: Create XML Schemas &amp; Artifacts</vt:lpstr>
      <vt:lpstr>Module 3.1: Creating an XML Schema </vt:lpstr>
      <vt:lpstr>XML Schema in IEPD Development</vt:lpstr>
      <vt:lpstr>Creation of XML Schemas</vt:lpstr>
      <vt:lpstr>NIEM Tools Catalog: Schema Generation</vt:lpstr>
      <vt:lpstr>Module 3.2: Creating a Subset Schema</vt:lpstr>
      <vt:lpstr>Create a Subset Schema</vt:lpstr>
      <vt:lpstr>Subset Schema Generation Tool</vt:lpstr>
      <vt:lpstr>Using a Wantlist with the SSGT</vt:lpstr>
      <vt:lpstr>Schema Subset Generation Tool</vt:lpstr>
      <vt:lpstr>Module 3.3: Creating a Constraint Schema</vt:lpstr>
      <vt:lpstr>Create a Constraint Schema</vt:lpstr>
      <vt:lpstr>Module 3.4: Creating an Extension Schema</vt:lpstr>
      <vt:lpstr>Create an Extension Schema</vt:lpstr>
      <vt:lpstr>Module 3.5: Creating an Exchange Schema</vt:lpstr>
      <vt:lpstr>Create an Exchange Schema</vt:lpstr>
      <vt:lpstr>Additional XML Artifacts</vt:lpstr>
      <vt:lpstr>Module 3.6 – creating a wantlist</vt:lpstr>
      <vt:lpstr>Create a wantlist</vt:lpstr>
      <vt:lpstr>module 3.7: Creating an XML Instance</vt:lpstr>
      <vt:lpstr>Create an XML Instance</vt:lpstr>
      <vt:lpstr>module 3.8: Creating an XML Stylesheet</vt:lpstr>
      <vt:lpstr>Create an XML Stylesheet</vt:lpstr>
      <vt:lpstr>Module 3.9: Creating a Code List </vt:lpstr>
      <vt:lpstr>Create a Code List</vt:lpstr>
      <vt:lpstr>Module 3 – Knowledge Check 1</vt:lpstr>
      <vt:lpstr>Module 3 - summary</vt:lpstr>
      <vt:lpstr>Validate XMl schemas</vt:lpstr>
      <vt:lpstr>Validate xml schemas </vt:lpstr>
      <vt:lpstr>Module 4: Validate XML Schemas</vt:lpstr>
      <vt:lpstr>Conformance of XML Schema</vt:lpstr>
      <vt:lpstr>Validation of XML Instances</vt:lpstr>
      <vt:lpstr>Conformance Validation Tool</vt:lpstr>
      <vt:lpstr>Resolve Validation Errors</vt:lpstr>
      <vt:lpstr>Manual Review Process</vt:lpstr>
      <vt:lpstr>Module 4 – knowledge check 1</vt:lpstr>
      <vt:lpstr>Module 4 – knowledge check 2</vt:lpstr>
      <vt:lpstr>Module 4 - summary</vt:lpstr>
      <vt:lpstr>Conclusion</vt:lpstr>
      <vt:lpstr>Learning Recap</vt:lpstr>
      <vt:lpstr>Additional NIEM Resources</vt:lpstr>
      <vt:lpstr>Next Steps…</vt:lpstr>
      <vt:lpstr>End of course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2009-10-27T18:14:07Z</dcterms:created>
  <dcterms:modified xsi:type="dcterms:W3CDTF">2013-11-18T16:43:53Z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0x010100496B066691741F4582138ACAB682F267</vt:lpwstr>
  </property>
</Properties>
</file>